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1"/>
  </p:notesMasterIdLst>
  <p:sldIdLst>
    <p:sldId id="296" r:id="rId2"/>
    <p:sldId id="314" r:id="rId3"/>
    <p:sldId id="263" r:id="rId4"/>
    <p:sldId id="272" r:id="rId5"/>
    <p:sldId id="318" r:id="rId6"/>
    <p:sldId id="319" r:id="rId7"/>
    <p:sldId id="320" r:id="rId8"/>
    <p:sldId id="321" r:id="rId9"/>
    <p:sldId id="315" r:id="rId10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.gagos" initials="m" lastIdx="2" clrIdx="0">
    <p:extLst>
      <p:ext uri="{19B8F6BF-5375-455C-9EA6-DF929625EA0E}">
        <p15:presenceInfo xmlns:p15="http://schemas.microsoft.com/office/powerpoint/2012/main" userId="S-1-5-21-1323412040-2113619215-2627155004-11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124E7078-4672-4EFD-B0FA-84927A870189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3B0147C5-0E7B-4093-ADE6-356285AC06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1280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215B22-C1A9-4E7D-AD7B-3653B009A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C9421D-B395-4A17-BA23-CC58D6E96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C04FBE6-E1D0-43B0-83B8-B19F65D7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9277B4-1AC0-46AE-B868-A7682D029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41A26AB-EBA2-4BF9-BC01-03A9F382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8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07DB22-DF6A-4B01-9134-A73E654A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ECE8CEA-C925-4C47-892D-7C04D4B73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3CD66E-9E85-43ED-9824-AD7346BC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527F14D-7620-40CF-A516-4F43DB407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A78C1D-6360-41BA-8C11-77DBEE82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81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AD83AC7-31C1-46EB-A38B-DA5A39298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3558319-8C61-487D-9B78-26AD0D20D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BAE67E-B55E-40C0-8E57-8E87D2671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5B2D5C-E76C-497F-A767-FAE943E60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6C6E67F-AF73-4A95-98EC-F084A8E9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46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BE193A-F646-46B8-AF0B-228F5F66A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721499-F9CB-44EF-9352-4634767DA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D0A9B2A-D028-4663-A6D1-F072D8270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705774-6B89-40F6-B355-012D60BC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D67D15-21D1-49E9-B238-0844942C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13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084C89-03E7-4E64-82E9-BEE0D8D3F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9B5B16-E9A6-4D0A-BC46-956F56213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CFD575-6076-414C-A917-3C3CBBB6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471EA4-A187-49C2-9C77-AAAF8180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ED85B7-8399-4863-A59D-65F4C9F1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9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AE85A2-2E79-4B4D-8EB7-B86FF88C3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DBDFD6-6286-48B7-BF43-67149AF16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82E351E-22C5-435B-8273-D8CC95FA1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E595CE4-DD57-48EA-8D7B-B0864479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3E74DF7-8670-4F3E-9465-0181EBB0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FF2B076-BC91-48BA-A321-93780BFAD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4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A2CF3A-479B-4E32-B878-329D1166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065EB25-09F5-40B0-9665-EDF58B7F9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1819BB1-CECD-4094-BB47-7342D0552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4447AB8-2931-4389-92DA-9B6BAE852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ACB40C9-BBD1-434C-82FA-8765BA98B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1F061E3-C098-47E6-95DF-7494D7F2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A65B27A-60E7-4AED-B379-68115C93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3743D2D-4432-4CC1-BBB6-AD546C89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11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058A48-9AD5-4711-8DBE-1DB43BC1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088796D-E14C-4762-8D26-625D6A6CF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D861CA8-4450-40A2-B007-E258AA1D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7CFF750-020E-498A-AA02-B68D390E3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99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20A5F78-278E-49FC-90F6-7411B00B9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C0CFF98-A76C-4D01-ACB3-BB71951F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B074FD-83E5-4127-8506-773D9F156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0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36D0EF-F580-4164-B4F4-A1FE4439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B2C549-744E-47DB-98F0-2EF57816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5C6C476-A32C-4501-9105-DFA89D391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A56E676-D33B-4366-BE29-50B53BF0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29CE0B7-C93C-4F70-86A4-8DD15BBE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4FAB835-16C4-4D5F-B6C6-474CD3FB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95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037001-BBE9-461A-957C-873B033D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7796E05-3AF8-4EDB-B3B1-38843DD2A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0E95528-C95C-4EFB-BC6D-1D861BF67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47B25D2-0ECD-411D-95F5-B67E2F8B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691C395-1990-40AB-A80B-5C7AA40B6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CF51AA2-2329-49F8-AC27-D0DDAB94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52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9CBB60A-3411-4ABA-8E78-83B931B4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DA7B2CF-9EC0-4721-9F2A-AF3A86D32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A6DAAA-8E40-4CD3-AC64-25F6C16B4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EF3DC-5EA9-4311-82B7-7D7AA9E7AE50}" type="datetimeFigureOut">
              <a:rPr lang="pl-PL" smtClean="0"/>
              <a:pPr/>
              <a:t>2026-03-18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34DD09-D7D9-450E-8D25-59063E3E8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A0B0BE4-B853-481D-AA14-85E4A50CB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3F361-800F-467A-8623-3FE09F36DC9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06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A91ECDA-AE73-07A0-22C6-1E1730FCB6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0" y="0"/>
            <a:ext cx="12192000" cy="6872207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C35817DD-AC8A-43FC-95C8-E7C8B09A8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14048" r="11331" b="12892"/>
          <a:stretch>
            <a:fillRect/>
          </a:stretch>
        </p:blipFill>
        <p:spPr>
          <a:xfrm>
            <a:off x="10207691" y="803342"/>
            <a:ext cx="1782146" cy="161328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7937CCC-DAF5-84B9-4826-F17874796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97" y="4351450"/>
            <a:ext cx="1623600" cy="1800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869135-D669-2E0E-2B18-8A0C3A068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50" y="4296255"/>
            <a:ext cx="1623600" cy="180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4C26A3-72F0-490E-A3C2-96C6ED4A5E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73" y="4351450"/>
            <a:ext cx="1564511" cy="180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0D25A16-C8A8-420E-969C-C1508A5D3AAF}"/>
              </a:ext>
            </a:extLst>
          </p:cNvPr>
          <p:cNvSpPr/>
          <p:nvPr/>
        </p:nvSpPr>
        <p:spPr>
          <a:xfrm>
            <a:off x="1573769" y="1409831"/>
            <a:ext cx="818846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0" cap="none" spc="0" dirty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oppins" panose="00000500000000000000" pitchFamily="2" charset="-18"/>
                <a:cs typeface="Poppins" panose="00000500000000000000" pitchFamily="2" charset="-18"/>
              </a:rPr>
              <a:t>Udogodnienia dla osób </a:t>
            </a:r>
            <a:br>
              <a:rPr lang="pl-PL" sz="4800" b="0" cap="none" spc="0" dirty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4800" b="0" cap="none" spc="0" dirty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oppins" panose="00000500000000000000" pitchFamily="2" charset="-18"/>
                <a:cs typeface="Poppins" panose="00000500000000000000" pitchFamily="2" charset="-18"/>
              </a:rPr>
              <a:t>z niepełnosprawnościami </a:t>
            </a:r>
            <a:br>
              <a:rPr lang="pl-PL" sz="4800" b="0" cap="none" spc="0" dirty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4800" b="0" cap="none" spc="0" dirty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oppins" panose="00000500000000000000" pitchFamily="2" charset="-18"/>
                <a:cs typeface="Poppins" panose="00000500000000000000" pitchFamily="2" charset="-18"/>
              </a:rPr>
              <a:t>na katowickich basenach.</a:t>
            </a:r>
          </a:p>
        </p:txBody>
      </p:sp>
    </p:spTree>
    <p:extLst>
      <p:ext uri="{BB962C8B-B14F-4D97-AF65-F5344CB8AC3E}">
        <p14:creationId xmlns:p14="http://schemas.microsoft.com/office/powerpoint/2010/main" val="24829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114C648C-B5A8-7D1B-8075-0314D78BA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0" y="0"/>
            <a:ext cx="12192000" cy="6872207"/>
          </a:xfrm>
          <a:prstGeom prst="rect">
            <a:avLst/>
          </a:prstGeom>
        </p:spPr>
      </p:pic>
      <p:pic>
        <p:nvPicPr>
          <p:cNvPr id="14" name="Obraz 13" descr="Obraz zawierający sport, basen, Centrum wypoczynkowe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84CD5E99-1FF9-B25D-2C1D-53FE93C43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2" r="-2" b="26272"/>
          <a:stretch>
            <a:fillRect/>
          </a:stretch>
        </p:blipFill>
        <p:spPr>
          <a:xfrm>
            <a:off x="2931414" y="3463536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4F65D3EC-AC6C-5B37-EF92-1D8E6468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34640" cy="1325563"/>
          </a:xfrm>
        </p:spPr>
        <p:txBody>
          <a:bodyPr>
            <a:normAutofit/>
          </a:bodyPr>
          <a:lstStyle/>
          <a:p>
            <a:r>
              <a:rPr lang="pl-PL" sz="2800" b="1" dirty="0">
                <a:latin typeface="Poppins" panose="00000500000000000000" pitchFamily="2" charset="-18"/>
                <a:cs typeface="Poppins" panose="00000500000000000000" pitchFamily="2" charset="-18"/>
              </a:rPr>
              <a:t>Podnośniki basenowe.</a:t>
            </a:r>
          </a:p>
        </p:txBody>
      </p:sp>
      <p:pic>
        <p:nvPicPr>
          <p:cNvPr id="16" name="Obraz 15" descr="Obraz zawierający basen, woda, osoba, ubrania">
            <a:extLst>
              <a:ext uri="{FF2B5EF4-FFF2-40B4-BE49-F238E27FC236}">
                <a16:creationId xmlns:a16="http://schemas.microsoft.com/office/drawing/2014/main" id="{617C1DDF-E7E0-BED2-0415-76346F6DB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96108D9F-C56E-DBE8-12A1-970E4A88F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63" y="2258568"/>
            <a:ext cx="3163078" cy="3922776"/>
          </a:xfrm>
        </p:spPr>
        <p:txBody>
          <a:bodyPr>
            <a:normAutofit/>
          </a:bodyPr>
          <a:lstStyle/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Każdy basen posiada podnośnik basenowy typu </a:t>
            </a:r>
            <a:r>
              <a:rPr lang="pl-PL" sz="1700" dirty="0" err="1">
                <a:latin typeface="Poppins" panose="00000500000000000000" pitchFamily="2" charset="-18"/>
                <a:cs typeface="Poppins" panose="00000500000000000000" pitchFamily="2" charset="-18"/>
              </a:rPr>
              <a:t>handi-move</a:t>
            </a:r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Może on być używany przy basenach sportowych oraz rekreacyjnych.</a:t>
            </a:r>
          </a:p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Urządzenie jest mobilne </a:t>
            </a:r>
            <a:b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i zasilane akumulatorowo, </a:t>
            </a:r>
            <a:b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co zwiększa jego funkcjonalność.</a:t>
            </a:r>
          </a:p>
        </p:txBody>
      </p:sp>
    </p:spTree>
    <p:extLst>
      <p:ext uri="{BB962C8B-B14F-4D97-AF65-F5344CB8AC3E}">
        <p14:creationId xmlns:p14="http://schemas.microsoft.com/office/powerpoint/2010/main" val="8265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677AB75-478B-FB88-DC9F-BC0250D618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-10630" y="-7104"/>
            <a:ext cx="12192000" cy="687220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57E3620-BF86-4FCC-A335-F519F1BE3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pl-PL" sz="3400" b="1">
                <a:latin typeface="Poppins" panose="00000500000000000000" pitchFamily="2" charset="-18"/>
                <a:cs typeface="Poppins" panose="00000500000000000000" pitchFamily="2" charset="-18"/>
              </a:rPr>
              <a:t>Zastosowanie podnośników.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BFD3AB2-EBE9-426B-85EC-DFEA38841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5243431" cy="3664351"/>
          </a:xfrm>
        </p:spPr>
        <p:txBody>
          <a:bodyPr>
            <a:normAutofit/>
          </a:bodyPr>
          <a:lstStyle/>
          <a:p>
            <a:r>
              <a:rPr lang="pl-PL" sz="1800" dirty="0">
                <a:latin typeface="Poppins" panose="00000500000000000000" pitchFamily="2" charset="-18"/>
                <a:cs typeface="Poppins" panose="00000500000000000000" pitchFamily="2" charset="-18"/>
              </a:rPr>
              <a:t>Podnośnik umożliwia bezpieczne opuszczenie osoby na wózku do wody.</a:t>
            </a:r>
          </a:p>
          <a:p>
            <a:r>
              <a:rPr lang="pl-PL" sz="1800" dirty="0">
                <a:latin typeface="Poppins" panose="00000500000000000000" pitchFamily="2" charset="-18"/>
                <a:cs typeface="Poppins" panose="00000500000000000000" pitchFamily="2" charset="-18"/>
              </a:rPr>
              <a:t>Działa w formie specjalnego krzesła podnoszącego.</a:t>
            </a:r>
          </a:p>
          <a:p>
            <a:r>
              <a:rPr lang="pl-PL" sz="1800" dirty="0">
                <a:latin typeface="Poppins" panose="00000500000000000000" pitchFamily="2" charset="-18"/>
                <a:cs typeface="Poppins" panose="00000500000000000000" pitchFamily="2" charset="-18"/>
              </a:rPr>
              <a:t>Dzięki temu osoby z niepełnosprawnościami mogą samodzielnie korzystać z basenu.</a:t>
            </a:r>
          </a:p>
        </p:txBody>
      </p:sp>
      <p:pic>
        <p:nvPicPr>
          <p:cNvPr id="4" name="WMV">
            <a:hlinkClick r:id="" action="ppaction://media"/>
            <a:extLst>
              <a:ext uri="{FF2B5EF4-FFF2-40B4-BE49-F238E27FC236}">
                <a16:creationId xmlns:a16="http://schemas.microsoft.com/office/drawing/2014/main" id="{56C25071-8788-9B7C-4F03-267305123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2498" y="538241"/>
            <a:ext cx="3053128" cy="544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6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57E3620-BF86-4FCC-A335-F519F1BE3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pl-PL" sz="2800" b="1">
                <a:latin typeface="Poppins" panose="00000500000000000000" pitchFamily="2" charset="-18"/>
                <a:cs typeface="Poppins" panose="00000500000000000000" pitchFamily="2" charset="-18"/>
              </a:rPr>
              <a:t> Ulgi i opiekun.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BFD3AB2-EBE9-426B-85EC-DFEA38841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39" y="2687438"/>
            <a:ext cx="3755321" cy="3708831"/>
          </a:xfrm>
        </p:spPr>
        <p:txBody>
          <a:bodyPr anchor="t">
            <a:normAutofit/>
          </a:bodyPr>
          <a:lstStyle/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Osoby z niepełnosprawnościami mogą skorzystać z 50% zniżki na bilet.</a:t>
            </a:r>
          </a:p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Po okazaniu legitymacji możliwe jest wejście z opiekunem.</a:t>
            </a:r>
          </a:p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Opiekun wchodzi bezpłatnie </a:t>
            </a:r>
            <a:b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i może pomagać w czasie pobytu na obiekcie.</a:t>
            </a:r>
          </a:p>
        </p:txBody>
      </p:sp>
      <p:pic>
        <p:nvPicPr>
          <p:cNvPr id="12" name="Obraz 11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AB7111FD-C258-F444-6514-BF2A81617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25" y="1159084"/>
            <a:ext cx="7499946" cy="4574966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879C4DC2-4345-C36B-1B60-D28383E433E7}"/>
              </a:ext>
            </a:extLst>
          </p:cNvPr>
          <p:cNvSpPr txBox="1">
            <a:spLocks/>
          </p:cNvSpPr>
          <p:nvPr/>
        </p:nvSpPr>
        <p:spPr>
          <a:xfrm>
            <a:off x="0" y="5555226"/>
            <a:ext cx="4758813" cy="13027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b="1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429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EF30DC-AB62-698B-A923-457FB9945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4E7A3DE-A70A-F99A-415E-E282690576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8669" y="3732"/>
            <a:ext cx="12192000" cy="6872207"/>
          </a:xfrm>
          <a:prstGeom prst="rect">
            <a:avLst/>
          </a:prstGeom>
        </p:spPr>
      </p:pic>
      <p:pic>
        <p:nvPicPr>
          <p:cNvPr id="13" name="Obraz 12" descr="Obraz zawierający niebo, na wolnym powietrzu, chmura, drzewo&#10;&#10;Zawartość wygenerowana przez AI może być niepoprawna.">
            <a:extLst>
              <a:ext uri="{FF2B5EF4-FFF2-40B4-BE49-F238E27FC236}">
                <a16:creationId xmlns:a16="http://schemas.microsoft.com/office/drawing/2014/main" id="{5A3856C3-7F43-5BDA-3567-263078176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" b="1"/>
          <a:stretch>
            <a:fillRect/>
          </a:stretch>
        </p:blipFill>
        <p:spPr>
          <a:xfrm>
            <a:off x="4874356" y="3510947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D83C778-10FE-2A99-2A01-D5F661B2C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pl-PL" sz="3400" b="1">
                <a:latin typeface="Poppins" panose="00000500000000000000" pitchFamily="2" charset="-18"/>
                <a:cs typeface="Poppins" panose="00000500000000000000" pitchFamily="2" charset="-18"/>
              </a:rPr>
              <a:t> Parking.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8E65F5-66EE-EDC6-B317-0E34710FF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Poppins" panose="00000500000000000000" pitchFamily="2" charset="-18"/>
                <a:cs typeface="Poppins" panose="00000500000000000000" pitchFamily="2" charset="-18"/>
              </a:rPr>
              <a:t>Przy każdym basenie znajdują się wyznaczone miejsca parkingowe.</a:t>
            </a:r>
          </a:p>
          <a:p>
            <a:r>
              <a:rPr lang="pl-PL" sz="2000" dirty="0">
                <a:latin typeface="Poppins" panose="00000500000000000000" pitchFamily="2" charset="-18"/>
                <a:cs typeface="Poppins" panose="00000500000000000000" pitchFamily="2" charset="-18"/>
              </a:rPr>
              <a:t>Miejsca te są zlokalizowane blisko wejścia do obiektu.</a:t>
            </a:r>
          </a:p>
          <a:p>
            <a:r>
              <a:rPr lang="pl-PL" sz="2000" dirty="0">
                <a:latin typeface="Poppins" panose="00000500000000000000" pitchFamily="2" charset="-18"/>
                <a:cs typeface="Poppins" panose="00000500000000000000" pitchFamily="2" charset="-18"/>
              </a:rPr>
              <a:t>Ułatwia to bezpieczne i wygodne dotarcie na basen.</a:t>
            </a:r>
          </a:p>
        </p:txBody>
      </p:sp>
    </p:spTree>
    <p:extLst>
      <p:ext uri="{BB962C8B-B14F-4D97-AF65-F5344CB8AC3E}">
        <p14:creationId xmlns:p14="http://schemas.microsoft.com/office/powerpoint/2010/main" val="38758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5A2284-DAB4-7231-A57A-95AE5F481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AFF69E7-42A5-3F77-2279-A3AB1024BB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-2" y="0"/>
            <a:ext cx="12192000" cy="687220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615BCC0-C4CD-8209-D965-C2396EAD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pl-PL" sz="2800" b="1" dirty="0">
                <a:latin typeface="Poppins" panose="00000500000000000000" pitchFamily="2" charset="-18"/>
                <a:cs typeface="Poppins" panose="00000500000000000000" pitchFamily="2" charset="-18"/>
              </a:rPr>
              <a:t>Wejścia do obiektów.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F11A0FB-A02D-2568-5CA5-E489C0B64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89" y="2720111"/>
            <a:ext cx="3438906" cy="3207258"/>
          </a:xfrm>
        </p:spPr>
        <p:txBody>
          <a:bodyPr anchor="t">
            <a:normAutofit/>
          </a:bodyPr>
          <a:lstStyle/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Brynów – wejście znajduje się na poziomie 0.</a:t>
            </a:r>
          </a:p>
          <a:p>
            <a:r>
              <a:rPr lang="pl-PL" sz="1700" dirty="0" err="1">
                <a:latin typeface="Poppins" panose="00000500000000000000" pitchFamily="2" charset="-18"/>
                <a:cs typeface="Poppins" panose="00000500000000000000" pitchFamily="2" charset="-18"/>
              </a:rPr>
              <a:t>Burowiec</a:t>
            </a:r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 – dostępne są pochylnie dla wózków.</a:t>
            </a:r>
          </a:p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Zadole – obiekt wyposażony jest w windę dla osób </a:t>
            </a:r>
            <a:b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z niepełnosprawnościami.</a:t>
            </a:r>
          </a:p>
        </p:txBody>
      </p:sp>
      <p:pic>
        <p:nvPicPr>
          <p:cNvPr id="21" name="Obraz 20" descr="Obraz zawierający na wolnym powietrzu, niebo, drzewo, budynek&#10;&#10;Zawartość wygenerowana przez AI może być niepoprawna.">
            <a:extLst>
              <a:ext uri="{FF2B5EF4-FFF2-40B4-BE49-F238E27FC236}">
                <a16:creationId xmlns:a16="http://schemas.microsoft.com/office/drawing/2014/main" id="{6C31C2A5-1E89-11BB-D847-B6CCF1114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r="18388"/>
          <a:stretch>
            <a:fillRect/>
          </a:stretch>
        </p:blipFill>
        <p:spPr>
          <a:xfrm>
            <a:off x="6943323" y="3721276"/>
            <a:ext cx="5248677" cy="305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az 22" descr="Obraz zawierający budynek, na wolnym powietrzu, niebo, własność&#10;&#10;Zawartość wygenerowana przez AI może być niepoprawna.">
            <a:extLst>
              <a:ext uri="{FF2B5EF4-FFF2-40B4-BE49-F238E27FC236}">
                <a16:creationId xmlns:a16="http://schemas.microsoft.com/office/drawing/2014/main" id="{850F1CD3-FE80-9347-38B0-8DBA98711D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323" y="372237"/>
            <a:ext cx="5200650" cy="334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18B86D1-C322-58F5-E589-A08C436691A1}"/>
              </a:ext>
            </a:extLst>
          </p:cNvPr>
          <p:cNvSpPr txBox="1"/>
          <p:nvPr/>
        </p:nvSpPr>
        <p:spPr>
          <a:xfrm>
            <a:off x="9737613" y="3244334"/>
            <a:ext cx="2336200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 panose="00000500000000000000" pitchFamily="2" charset="-18"/>
                <a:cs typeface="Poppins" panose="00000500000000000000" pitchFamily="2" charset="-18"/>
              </a:rPr>
              <a:t>Basen Zadole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7EF7062-820C-DE31-71D1-45BA5F04DC8B}"/>
              </a:ext>
            </a:extLst>
          </p:cNvPr>
          <p:cNvSpPr txBox="1"/>
          <p:nvPr/>
        </p:nvSpPr>
        <p:spPr>
          <a:xfrm>
            <a:off x="9855799" y="6264355"/>
            <a:ext cx="2218014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 panose="00000500000000000000" pitchFamily="2" charset="-18"/>
                <a:cs typeface="Poppins" panose="00000500000000000000" pitchFamily="2" charset="-18"/>
              </a:rPr>
              <a:t>Basen </a:t>
            </a:r>
            <a:r>
              <a:rPr lang="pl-PL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 panose="00000500000000000000" pitchFamily="2" charset="-18"/>
                <a:cs typeface="Poppins" panose="00000500000000000000" pitchFamily="2" charset="-18"/>
              </a:rPr>
              <a:t>Burowiec</a:t>
            </a:r>
            <a:endParaRPr lang="pl-PL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0DC37A41-E25D-5200-288F-0A893936D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1450" y="946384"/>
            <a:ext cx="4301785" cy="3226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257F975-7672-67CD-0614-70EA19614A4C}"/>
              </a:ext>
            </a:extLst>
          </p:cNvPr>
          <p:cNvSpPr txBox="1"/>
          <p:nvPr/>
        </p:nvSpPr>
        <p:spPr>
          <a:xfrm>
            <a:off x="4694143" y="4323740"/>
            <a:ext cx="2236873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" panose="00000500000000000000" pitchFamily="2" charset="-18"/>
                <a:cs typeface="Poppins" panose="00000500000000000000" pitchFamily="2" charset="-18"/>
              </a:rPr>
              <a:t>Basen Brynów</a:t>
            </a:r>
          </a:p>
        </p:txBody>
      </p:sp>
    </p:spTree>
    <p:extLst>
      <p:ext uri="{BB962C8B-B14F-4D97-AF65-F5344CB8AC3E}">
        <p14:creationId xmlns:p14="http://schemas.microsoft.com/office/powerpoint/2010/main" val="35787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C4AC29-CFAE-542D-EF34-E092F76AD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787819C-4A9B-E7FC-ABD4-B4D22C1BC3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-2" y="0"/>
            <a:ext cx="12192000" cy="687220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D8EC2C7-6376-C870-3E0A-F5A983B9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pl-PL" sz="2800" b="1">
                <a:latin typeface="Poppins" panose="00000500000000000000" pitchFamily="2" charset="-18"/>
                <a:cs typeface="Poppins" panose="00000500000000000000" pitchFamily="2" charset="-18"/>
              </a:rPr>
              <a:t>Dostosowane przestrzenie.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07E480-E1F2-6DF0-556E-E8AF70E3A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144" cy="3207258"/>
          </a:xfrm>
        </p:spPr>
        <p:txBody>
          <a:bodyPr anchor="t">
            <a:normAutofit/>
          </a:bodyPr>
          <a:lstStyle/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Wszystkie obiekty posiadają odpowiednio szerokie drzwi i korytarze.</a:t>
            </a:r>
          </a:p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Ułatwia to poruszanie się osobom na wózkach inwalidzkich.</a:t>
            </a:r>
          </a:p>
          <a:p>
            <a:r>
              <a:rPr lang="pl-PL" sz="1700" dirty="0">
                <a:latin typeface="Poppins" panose="00000500000000000000" pitchFamily="2" charset="-18"/>
                <a:cs typeface="Poppins" panose="00000500000000000000" pitchFamily="2" charset="-18"/>
              </a:rPr>
              <a:t>Przestrzenie zaprojektowano z myślą o komforcie i bezpieczeństwie użytkowników.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F306C23-1BDC-162C-BF29-4733C7019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-2294" r="767" b="2294"/>
          <a:stretch>
            <a:fillRect/>
          </a:stretch>
        </p:blipFill>
        <p:spPr>
          <a:xfrm rot="5400000">
            <a:off x="8337390" y="444276"/>
            <a:ext cx="4174336" cy="3477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AA75408-825D-C6B0-C5AE-9D18275E3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r="16371" b="2877"/>
          <a:stretch>
            <a:fillRect/>
          </a:stretch>
        </p:blipFill>
        <p:spPr>
          <a:xfrm>
            <a:off x="4464814" y="62863"/>
            <a:ext cx="4341851" cy="4203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1B6CAF3-4619-C67D-3106-6395A7CFE2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8"/>
          <a:stretch>
            <a:fillRect/>
          </a:stretch>
        </p:blipFill>
        <p:spPr>
          <a:xfrm>
            <a:off x="4464816" y="4188541"/>
            <a:ext cx="7577635" cy="269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142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178B2C-B933-3A04-9EE4-53B11E70A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0AB3E04-618A-9AB6-B699-B6B1DC082F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0" y="0"/>
            <a:ext cx="12192000" cy="687220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9744AF-5C8C-BAE6-1BA2-EEE3EE30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pl-PL" sz="3400" b="1">
                <a:latin typeface="Poppins" panose="00000500000000000000" pitchFamily="2" charset="-18"/>
                <a:cs typeface="Poppins" panose="00000500000000000000" pitchFamily="2" charset="-18"/>
              </a:rPr>
              <a:t>Toalety i szatnie.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1A69DF-CB37-85C4-81E2-DDDF759AF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5171694" cy="3664351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Poppins" panose="00000500000000000000" pitchFamily="2" charset="-18"/>
                <a:cs typeface="Poppins" panose="00000500000000000000" pitchFamily="2" charset="-18"/>
              </a:rPr>
              <a:t>Na każdym basenie znajdują się toalety z </a:t>
            </a:r>
            <a:r>
              <a:rPr lang="pl-PL" sz="2000">
                <a:latin typeface="Poppins" panose="00000500000000000000" pitchFamily="2" charset="-18"/>
                <a:cs typeface="Poppins" panose="00000500000000000000" pitchFamily="2" charset="-18"/>
              </a:rPr>
              <a:t>systemem przyzywowym.</a:t>
            </a:r>
            <a:endParaRPr lang="pl-PL" sz="20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2000" dirty="0">
                <a:latin typeface="Poppins" panose="00000500000000000000" pitchFamily="2" charset="-18"/>
                <a:cs typeface="Poppins" panose="00000500000000000000" pitchFamily="2" charset="-18"/>
              </a:rPr>
              <a:t>Dostępne są również specjalne szatnie dla osób z niepełnosprawnościami.</a:t>
            </a:r>
          </a:p>
          <a:p>
            <a:r>
              <a:rPr lang="pl-PL" sz="2000" dirty="0">
                <a:latin typeface="Poppins" panose="00000500000000000000" pitchFamily="2" charset="-18"/>
                <a:cs typeface="Poppins" panose="00000500000000000000" pitchFamily="2" charset="-18"/>
              </a:rPr>
              <a:t>Szatnie te zapewniają prywatność oraz bezpieczne przechowywanie rzeczy.</a:t>
            </a:r>
          </a:p>
        </p:txBody>
      </p:sp>
      <p:pic>
        <p:nvPicPr>
          <p:cNvPr id="13" name="Obraz 12" descr="Obraz zawierający w pomieszczeniu, ściana, Urządzenie sanitarne, Akcesoria łazienkowe&#10;&#10;Zawartość wygenerowana przez AI może być niepoprawna.">
            <a:extLst>
              <a:ext uri="{FF2B5EF4-FFF2-40B4-BE49-F238E27FC236}">
                <a16:creationId xmlns:a16="http://schemas.microsoft.com/office/drawing/2014/main" id="{2D68AB95-9E24-47FE-9A57-F40755A74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9" y="1051560"/>
            <a:ext cx="6339840" cy="475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6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E711F-8C42-EC00-F6A3-E9EAE35CA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F1DC1C9-9DEE-6D8A-C524-0DEB66C0E0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>
          <a:xfrm>
            <a:off x="0" y="0"/>
            <a:ext cx="12192000" cy="6872207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26CA267-C382-93D9-87BD-A4AED185B46F}"/>
              </a:ext>
            </a:extLst>
          </p:cNvPr>
          <p:cNvSpPr/>
          <p:nvPr/>
        </p:nvSpPr>
        <p:spPr>
          <a:xfrm>
            <a:off x="4598894" y="3688976"/>
            <a:ext cx="7243483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Dziękuję za uwagę</a:t>
            </a:r>
            <a:endParaRPr lang="pl-PL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pl-PL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r"/>
            <a:r>
              <a:rPr lang="pl-PL" sz="40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pl-PL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Tomasz </a:t>
            </a:r>
            <a:r>
              <a:rPr lang="pl-PL" sz="2400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Szpyrka</a:t>
            </a:r>
            <a:br>
              <a:rPr lang="pl-PL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2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Prezes Katowickich Wodociągów S.A.</a:t>
            </a:r>
            <a:endParaRPr lang="pl-PL" sz="35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39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4140</TotalTime>
  <Words>264</Words>
  <Application>Microsoft Office PowerPoint</Application>
  <PresentationFormat>Panoramiczny</PresentationFormat>
  <Paragraphs>35</Paragraphs>
  <Slides>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Poppins</vt:lpstr>
      <vt:lpstr>Motyw pakietu Office</vt:lpstr>
      <vt:lpstr>Prezentacja programu PowerPoint</vt:lpstr>
      <vt:lpstr>Podnośniki basenowe.</vt:lpstr>
      <vt:lpstr>Zastosowanie podnośników.</vt:lpstr>
      <vt:lpstr> Ulgi i opiekun.</vt:lpstr>
      <vt:lpstr> Parking.</vt:lpstr>
      <vt:lpstr>Wejścia do obiektów.</vt:lpstr>
      <vt:lpstr>Dostosowane przestrzenie.</vt:lpstr>
      <vt:lpstr>Toalety i szatnie.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Katowickie Wodociągi S.A.</dc:title>
  <dc:creator>Pinkawa-Gagoś Monika</dc:creator>
  <cp:lastModifiedBy>Jaglińska-Koźlik Katarzyna</cp:lastModifiedBy>
  <cp:revision>231</cp:revision>
  <cp:lastPrinted>2026-02-13T12:03:09Z</cp:lastPrinted>
  <dcterms:created xsi:type="dcterms:W3CDTF">2020-11-06T09:39:10Z</dcterms:created>
  <dcterms:modified xsi:type="dcterms:W3CDTF">2026-03-18T11:05:32Z</dcterms:modified>
</cp:coreProperties>
</file>