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_rels/slideMaster1.xml.rels" ContentType="application/vnd.openxmlformats-package.relationships+xml"/>
  <Override PartName="/ppt/notesMasters/notesMaster1.xml" ContentType="application/vnd.openxmlformats-officedocument.presentationml.notesMaster+xml"/>
  <Override PartName="/ppt/notesMasters/_rels/notesMaster1.xml.rels" ContentType="application/vnd.openxmlformats-package.relationships+xml"/>
  <Override PartName="/ppt/theme/theme1.xml" ContentType="application/vnd.openxmlformats-officedocument.theme+xml"/>
  <Override PartName="/ppt/theme/theme1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9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media/image1.wmf" ContentType="image/x-wmf"/>
  <Override PartName="/ppt/media/image2.png" ContentType="image/png"/>
  <Override PartName="/ppt/media/image3.jpeg" ContentType="image/jpeg"/>
  <Override PartName="/ppt/media/image5.png" ContentType="image/png"/>
  <Override PartName="/ppt/media/image4.png" ContentType="image/png"/>
  <Override PartName="/ppt/media/image6.png" ContentType="image/png"/>
  <Override PartName="/ppt/media/image8.jpeg" ContentType="image/jpeg"/>
  <Override PartName="/ppt/media/image7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png" ContentType="image/png"/>
  <Override PartName="/ppt/media/image14.jpeg" ContentType="image/jpeg"/>
  <Override PartName="/ppt/notesSlides/notesSlide8.xml" ContentType="application/vnd.openxmlformats-officedocument.presentationml.notesSlide+xml"/>
  <Override PartName="/ppt/notesSlides/_rels/notesSlide8.xml.rels" ContentType="application/vnd.openxmlformats-package.relationships+xml"/>
  <Override PartName="/ppt/notesSlides/_rels/notesSlide10.xml.rels" ContentType="application/vnd.openxmlformats-package.relationships+xml"/>
  <Override PartName="/ppt/notesSlides/notesSlide10.xml" ContentType="application/vnd.openxmlformats-officedocument.presentationml.notesSlide+xml"/>
  <Override PartName="/ppt/presProps.xml" ContentType="application/vnd.openxmlformats-officedocument.presentationml.presProps+xml"/>
  <Override PartName="/ppt/_rels/presentation.xml.rels" ContentType="application/vnd.openxmlformats-package.relationshi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</p:sldMasterIdLst>
  <p:notesMasterIdLst>
    <p:notesMasterId r:id="rId3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</p:sldIdLst>
  <p:sldSz cx="12192000" cy="6858000"/>
  <p:notesSz cx="7315200" cy="96012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presProps" Target="presProps.xml"/>
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928A9C2-0737-4176-8DFC-82D75A6B6C2A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CC0A945-71FA-49AF-BD64-7DAF29053CC9}">
      <dgm:prSet custT="1"/>
      <dgm:spPr/>
      <dgm:t>
        <a:bodyPr/>
        <a:lstStyle/>
        <a:p>
          <a:r>
            <a:rPr lang="pl-PL" sz="1600" b="1" dirty="0"/>
            <a:t>1. Gaming / e-sport - </a:t>
          </a:r>
          <a:r>
            <a:rPr lang="pl-PL" sz="1600" dirty="0"/>
            <a:t>projektowanie gier,  programy edukacyjne oparte na modelach </a:t>
          </a:r>
          <a:r>
            <a:rPr lang="pl-PL" sz="1600" dirty="0" err="1"/>
            <a:t>gamingowych</a:t>
          </a:r>
          <a:r>
            <a:rPr lang="pl-PL" sz="1600" dirty="0"/>
            <a:t>, produkcja i zawody e-sportowe;</a:t>
          </a:r>
          <a:endParaRPr lang="en-US" sz="1600" dirty="0"/>
        </a:p>
      </dgm:t>
    </dgm:pt>
    <dgm:pt modelId="{A2814765-E02A-4418-8131-A89FB6588C2F}" type="parTrans" cxnId="{1275F4F8-47BC-4A35-B3DD-C89A239DCC26}">
      <dgm:prSet/>
      <dgm:spPr/>
      <dgm:t>
        <a:bodyPr/>
        <a:lstStyle/>
        <a:p>
          <a:endParaRPr lang="en-US"/>
        </a:p>
      </dgm:t>
    </dgm:pt>
    <dgm:pt modelId="{582CEBDC-4CFA-4C99-8BC2-15603B37C77F}" type="sibTrans" cxnId="{1275F4F8-47BC-4A35-B3DD-C89A239DCC26}">
      <dgm:prSet/>
      <dgm:spPr/>
      <dgm:t>
        <a:bodyPr/>
        <a:lstStyle/>
        <a:p>
          <a:endParaRPr lang="en-US"/>
        </a:p>
      </dgm:t>
    </dgm:pt>
    <dgm:pt modelId="{F19749D3-7468-4377-8E4F-816EBEFAC38B}">
      <dgm:prSet custT="1"/>
      <dgm:spPr/>
      <dgm:t>
        <a:bodyPr/>
        <a:lstStyle/>
        <a:p>
          <a:r>
            <a:rPr lang="pl-PL" sz="1600" b="1"/>
            <a:t>2. AI Knowledge Exchange - </a:t>
          </a:r>
          <a:r>
            <a:rPr lang="pl-PL" sz="1600"/>
            <a:t>platforma wymiany wiedzy dotyczącej Sztucznej Inteligencji, laboratoria B+R oraz programy edukacyjne AI;</a:t>
          </a:r>
          <a:endParaRPr lang="en-US" sz="1600" dirty="0"/>
        </a:p>
      </dgm:t>
    </dgm:pt>
    <dgm:pt modelId="{DA2B8CA5-71E4-4F5C-B61F-70BCF49BA0EC}" type="parTrans" cxnId="{541A8C23-4E6F-4903-94F0-FDC0C650DBA8}">
      <dgm:prSet/>
      <dgm:spPr/>
      <dgm:t>
        <a:bodyPr/>
        <a:lstStyle/>
        <a:p>
          <a:endParaRPr lang="en-US"/>
        </a:p>
      </dgm:t>
    </dgm:pt>
    <dgm:pt modelId="{9832A547-046B-4FB9-8240-6B750BE56E0C}" type="sibTrans" cxnId="{541A8C23-4E6F-4903-94F0-FDC0C650DBA8}">
      <dgm:prSet/>
      <dgm:spPr/>
      <dgm:t>
        <a:bodyPr/>
        <a:lstStyle/>
        <a:p>
          <a:endParaRPr lang="en-US"/>
        </a:p>
      </dgm:t>
    </dgm:pt>
    <dgm:pt modelId="{2B3E2699-CD31-4828-8816-F6A4D3681B8F}">
      <dgm:prSet custT="1"/>
      <dgm:spPr/>
      <dgm:t>
        <a:bodyPr/>
        <a:lstStyle/>
        <a:p>
          <a:r>
            <a:rPr lang="pl-PL" sz="1600" b="1"/>
            <a:t>3. Digital Bridge - </a:t>
          </a:r>
          <a:r>
            <a:rPr lang="pl-PL" sz="1600"/>
            <a:t>Ogniwo Technologii Cyfrowych, programy przekwalifikowania doświadczonej kadry technologicznej;</a:t>
          </a:r>
          <a:endParaRPr lang="en-US" sz="1600" dirty="0"/>
        </a:p>
      </dgm:t>
    </dgm:pt>
    <dgm:pt modelId="{F2EFCC53-F8A9-4B4B-8F44-D20E2A0F4E4C}" type="parTrans" cxnId="{1411712E-7C05-4DBB-916C-972AB061E1CC}">
      <dgm:prSet/>
      <dgm:spPr/>
      <dgm:t>
        <a:bodyPr/>
        <a:lstStyle/>
        <a:p>
          <a:endParaRPr lang="en-US"/>
        </a:p>
      </dgm:t>
    </dgm:pt>
    <dgm:pt modelId="{9F60FB10-D8B5-470A-B311-6D1C8A2453C1}" type="sibTrans" cxnId="{1411712E-7C05-4DBB-916C-972AB061E1CC}">
      <dgm:prSet/>
      <dgm:spPr/>
      <dgm:t>
        <a:bodyPr/>
        <a:lstStyle/>
        <a:p>
          <a:endParaRPr lang="en-US"/>
        </a:p>
      </dgm:t>
    </dgm:pt>
    <dgm:pt modelId="{5C47EBF7-4B32-4387-83BA-7637248AAE57}">
      <dgm:prSet custT="1"/>
      <dgm:spPr/>
      <dgm:t>
        <a:bodyPr/>
        <a:lstStyle/>
        <a:p>
          <a:r>
            <a:rPr lang="pl-PL" sz="1600" b="1"/>
            <a:t>4. Network Acceleration - </a:t>
          </a:r>
          <a:r>
            <a:rPr lang="pl-PL" sz="1600"/>
            <a:t>Akcelerator wielopoziomowych relacji, celowane wsparcie start-upów i wzmocnienie „Złotego Trójkąta”.</a:t>
          </a:r>
          <a:endParaRPr lang="en-US" sz="1600" dirty="0"/>
        </a:p>
      </dgm:t>
    </dgm:pt>
    <dgm:pt modelId="{AC3F2E07-B522-4E82-B97E-D0EAE2A4B51B}" type="parTrans" cxnId="{643D0490-B7A5-4956-B964-727DE826FF95}">
      <dgm:prSet/>
      <dgm:spPr/>
      <dgm:t>
        <a:bodyPr/>
        <a:lstStyle/>
        <a:p>
          <a:endParaRPr lang="en-US"/>
        </a:p>
      </dgm:t>
    </dgm:pt>
    <dgm:pt modelId="{C68CBCB6-EE77-48BC-A3F2-4088F7FB356C}" type="sibTrans" cxnId="{643D0490-B7A5-4956-B964-727DE826FF95}">
      <dgm:prSet/>
      <dgm:spPr/>
      <dgm:t>
        <a:bodyPr/>
        <a:lstStyle/>
        <a:p>
          <a:endParaRPr lang="en-US"/>
        </a:p>
      </dgm:t>
    </dgm:pt>
    <dgm:pt modelId="{2DEAC62A-EB38-4C7A-8C29-B370AAEFB156}" type="pres">
      <dgm:prSet presAssocID="{6928A9C2-0737-4176-8DFC-82D75A6B6C2A}" presName="vert0" presStyleCnt="0">
        <dgm:presLayoutVars>
          <dgm:dir/>
          <dgm:animOne val="branch"/>
          <dgm:animLvl val="lvl"/>
        </dgm:presLayoutVars>
      </dgm:prSet>
      <dgm:spPr/>
    </dgm:pt>
    <dgm:pt modelId="{1E71E9B3-64F4-4881-B656-01DDD6A9A0C2}" type="pres">
      <dgm:prSet presAssocID="{DCC0A945-71FA-49AF-BD64-7DAF29053CC9}" presName="thickLine" presStyleLbl="alignNode1" presStyleIdx="0" presStyleCnt="4"/>
      <dgm:spPr/>
    </dgm:pt>
    <dgm:pt modelId="{8D64AF7C-07E2-4DC3-8455-76C4D41AA2AA}" type="pres">
      <dgm:prSet presAssocID="{DCC0A945-71FA-49AF-BD64-7DAF29053CC9}" presName="horz1" presStyleCnt="0"/>
      <dgm:spPr/>
    </dgm:pt>
    <dgm:pt modelId="{99405424-3BEC-47BF-8620-CC8E6A20C4DD}" type="pres">
      <dgm:prSet presAssocID="{DCC0A945-71FA-49AF-BD64-7DAF29053CC9}" presName="tx1" presStyleLbl="revTx" presStyleIdx="0" presStyleCnt="4"/>
      <dgm:spPr/>
    </dgm:pt>
    <dgm:pt modelId="{B943D189-787F-44E4-A0F0-23242D3A9BF2}" type="pres">
      <dgm:prSet presAssocID="{DCC0A945-71FA-49AF-BD64-7DAF29053CC9}" presName="vert1" presStyleCnt="0"/>
      <dgm:spPr/>
    </dgm:pt>
    <dgm:pt modelId="{588346DB-999F-4828-9ED2-967D7C31672F}" type="pres">
      <dgm:prSet presAssocID="{F19749D3-7468-4377-8E4F-816EBEFAC38B}" presName="thickLine" presStyleLbl="alignNode1" presStyleIdx="1" presStyleCnt="4"/>
      <dgm:spPr/>
    </dgm:pt>
    <dgm:pt modelId="{0ED0D178-6C44-4A93-A231-785BE031660E}" type="pres">
      <dgm:prSet presAssocID="{F19749D3-7468-4377-8E4F-816EBEFAC38B}" presName="horz1" presStyleCnt="0"/>
      <dgm:spPr/>
    </dgm:pt>
    <dgm:pt modelId="{7CD016E6-BC44-440B-A7D1-AA3F79C6C4E1}" type="pres">
      <dgm:prSet presAssocID="{F19749D3-7468-4377-8E4F-816EBEFAC38B}" presName="tx1" presStyleLbl="revTx" presStyleIdx="1" presStyleCnt="4"/>
      <dgm:spPr/>
    </dgm:pt>
    <dgm:pt modelId="{D31972CB-E35D-4887-A9D9-80EC3A4FDCB8}" type="pres">
      <dgm:prSet presAssocID="{F19749D3-7468-4377-8E4F-816EBEFAC38B}" presName="vert1" presStyleCnt="0"/>
      <dgm:spPr/>
    </dgm:pt>
    <dgm:pt modelId="{44101922-5203-40C8-8ACB-26E426C865AB}" type="pres">
      <dgm:prSet presAssocID="{2B3E2699-CD31-4828-8816-F6A4D3681B8F}" presName="thickLine" presStyleLbl="alignNode1" presStyleIdx="2" presStyleCnt="4"/>
      <dgm:spPr/>
    </dgm:pt>
    <dgm:pt modelId="{C435B2BE-6C60-4E46-9FB3-A8C6C981149A}" type="pres">
      <dgm:prSet presAssocID="{2B3E2699-CD31-4828-8816-F6A4D3681B8F}" presName="horz1" presStyleCnt="0"/>
      <dgm:spPr/>
    </dgm:pt>
    <dgm:pt modelId="{DA3C3042-C502-4DB4-AF5E-16225BE3DE72}" type="pres">
      <dgm:prSet presAssocID="{2B3E2699-CD31-4828-8816-F6A4D3681B8F}" presName="tx1" presStyleLbl="revTx" presStyleIdx="2" presStyleCnt="4"/>
      <dgm:spPr/>
    </dgm:pt>
    <dgm:pt modelId="{A17FDCD2-09FB-4EFB-8FCD-0E650D82C107}" type="pres">
      <dgm:prSet presAssocID="{2B3E2699-CD31-4828-8816-F6A4D3681B8F}" presName="vert1" presStyleCnt="0"/>
      <dgm:spPr/>
    </dgm:pt>
    <dgm:pt modelId="{B45D39A4-5E7D-4D90-AA00-D38D83D85BD5}" type="pres">
      <dgm:prSet presAssocID="{5C47EBF7-4B32-4387-83BA-7637248AAE57}" presName="thickLine" presStyleLbl="alignNode1" presStyleIdx="3" presStyleCnt="4"/>
      <dgm:spPr/>
    </dgm:pt>
    <dgm:pt modelId="{73ACA2F5-9AF8-4773-A1F8-72E36D4D2771}" type="pres">
      <dgm:prSet presAssocID="{5C47EBF7-4B32-4387-83BA-7637248AAE57}" presName="horz1" presStyleCnt="0"/>
      <dgm:spPr/>
    </dgm:pt>
    <dgm:pt modelId="{FC9CDE86-FB53-4F93-85B5-BF4B3D1B3B31}" type="pres">
      <dgm:prSet presAssocID="{5C47EBF7-4B32-4387-83BA-7637248AAE57}" presName="tx1" presStyleLbl="revTx" presStyleIdx="3" presStyleCnt="4"/>
      <dgm:spPr/>
    </dgm:pt>
    <dgm:pt modelId="{7B40C88B-F138-4525-BBF0-F336F0153D32}" type="pres">
      <dgm:prSet presAssocID="{5C47EBF7-4B32-4387-83BA-7637248AAE57}" presName="vert1" presStyleCnt="0"/>
      <dgm:spPr/>
    </dgm:pt>
  </dgm:ptLst>
  <dgm:cxnLst>
    <dgm:cxn modelId="{541A8C23-4E6F-4903-94F0-FDC0C650DBA8}" srcId="{6928A9C2-0737-4176-8DFC-82D75A6B6C2A}" destId="{F19749D3-7468-4377-8E4F-816EBEFAC38B}" srcOrd="1" destOrd="0" parTransId="{DA2B8CA5-71E4-4F5C-B61F-70BCF49BA0EC}" sibTransId="{9832A547-046B-4FB9-8240-6B750BE56E0C}"/>
    <dgm:cxn modelId="{1325292B-A751-48D3-9284-60DB3AB9F35A}" type="presOf" srcId="{F19749D3-7468-4377-8E4F-816EBEFAC38B}" destId="{7CD016E6-BC44-440B-A7D1-AA3F79C6C4E1}" srcOrd="0" destOrd="0" presId="urn:microsoft.com/office/officeart/2008/layout/LinedList"/>
    <dgm:cxn modelId="{1411712E-7C05-4DBB-916C-972AB061E1CC}" srcId="{6928A9C2-0737-4176-8DFC-82D75A6B6C2A}" destId="{2B3E2699-CD31-4828-8816-F6A4D3681B8F}" srcOrd="2" destOrd="0" parTransId="{F2EFCC53-F8A9-4B4B-8F44-D20E2A0F4E4C}" sibTransId="{9F60FB10-D8B5-470A-B311-6D1C8A2453C1}"/>
    <dgm:cxn modelId="{43F86B37-F659-4F83-83FC-8E0E9ECBE934}" type="presOf" srcId="{6928A9C2-0737-4176-8DFC-82D75A6B6C2A}" destId="{2DEAC62A-EB38-4C7A-8C29-B370AAEFB156}" srcOrd="0" destOrd="0" presId="urn:microsoft.com/office/officeart/2008/layout/LinedList"/>
    <dgm:cxn modelId="{CEB79347-BA9D-4D2F-AD9E-F8061F9C0F6C}" type="presOf" srcId="{5C47EBF7-4B32-4387-83BA-7637248AAE57}" destId="{FC9CDE86-FB53-4F93-85B5-BF4B3D1B3B31}" srcOrd="0" destOrd="0" presId="urn:microsoft.com/office/officeart/2008/layout/LinedList"/>
    <dgm:cxn modelId="{643D0490-B7A5-4956-B964-727DE826FF95}" srcId="{6928A9C2-0737-4176-8DFC-82D75A6B6C2A}" destId="{5C47EBF7-4B32-4387-83BA-7637248AAE57}" srcOrd="3" destOrd="0" parTransId="{AC3F2E07-B522-4E82-B97E-D0EAE2A4B51B}" sibTransId="{C68CBCB6-EE77-48BC-A3F2-4088F7FB356C}"/>
    <dgm:cxn modelId="{C110A0B0-CF1B-4A1C-B864-46613C54740D}" type="presOf" srcId="{DCC0A945-71FA-49AF-BD64-7DAF29053CC9}" destId="{99405424-3BEC-47BF-8620-CC8E6A20C4DD}" srcOrd="0" destOrd="0" presId="urn:microsoft.com/office/officeart/2008/layout/LinedList"/>
    <dgm:cxn modelId="{692DF7B2-EA4E-4564-896D-40AB14DB4D0C}" type="presOf" srcId="{2B3E2699-CD31-4828-8816-F6A4D3681B8F}" destId="{DA3C3042-C502-4DB4-AF5E-16225BE3DE72}" srcOrd="0" destOrd="0" presId="urn:microsoft.com/office/officeart/2008/layout/LinedList"/>
    <dgm:cxn modelId="{1275F4F8-47BC-4A35-B3DD-C89A239DCC26}" srcId="{6928A9C2-0737-4176-8DFC-82D75A6B6C2A}" destId="{DCC0A945-71FA-49AF-BD64-7DAF29053CC9}" srcOrd="0" destOrd="0" parTransId="{A2814765-E02A-4418-8131-A89FB6588C2F}" sibTransId="{582CEBDC-4CFA-4C99-8BC2-15603B37C77F}"/>
    <dgm:cxn modelId="{E581869C-B3E6-40F4-82CB-EE6BEAE5AB29}" type="presParOf" srcId="{2DEAC62A-EB38-4C7A-8C29-B370AAEFB156}" destId="{1E71E9B3-64F4-4881-B656-01DDD6A9A0C2}" srcOrd="0" destOrd="0" presId="urn:microsoft.com/office/officeart/2008/layout/LinedList"/>
    <dgm:cxn modelId="{A8D14526-8827-4EF5-8D9F-77BED46669B0}" type="presParOf" srcId="{2DEAC62A-EB38-4C7A-8C29-B370AAEFB156}" destId="{8D64AF7C-07E2-4DC3-8455-76C4D41AA2AA}" srcOrd="1" destOrd="0" presId="urn:microsoft.com/office/officeart/2008/layout/LinedList"/>
    <dgm:cxn modelId="{577590E4-D4A2-4C88-90EC-54D7BB4110E5}" type="presParOf" srcId="{8D64AF7C-07E2-4DC3-8455-76C4D41AA2AA}" destId="{99405424-3BEC-47BF-8620-CC8E6A20C4DD}" srcOrd="0" destOrd="0" presId="urn:microsoft.com/office/officeart/2008/layout/LinedList"/>
    <dgm:cxn modelId="{64839CC2-FCD4-49A7-BDC7-BABC39DE5D11}" type="presParOf" srcId="{8D64AF7C-07E2-4DC3-8455-76C4D41AA2AA}" destId="{B943D189-787F-44E4-A0F0-23242D3A9BF2}" srcOrd="1" destOrd="0" presId="urn:microsoft.com/office/officeart/2008/layout/LinedList"/>
    <dgm:cxn modelId="{9540EB05-9B28-48C9-808C-10CF5E56CCDB}" type="presParOf" srcId="{2DEAC62A-EB38-4C7A-8C29-B370AAEFB156}" destId="{588346DB-999F-4828-9ED2-967D7C31672F}" srcOrd="2" destOrd="0" presId="urn:microsoft.com/office/officeart/2008/layout/LinedList"/>
    <dgm:cxn modelId="{050CE0F8-5C70-4B00-AF69-1AF1CD90AE91}" type="presParOf" srcId="{2DEAC62A-EB38-4C7A-8C29-B370AAEFB156}" destId="{0ED0D178-6C44-4A93-A231-785BE031660E}" srcOrd="3" destOrd="0" presId="urn:microsoft.com/office/officeart/2008/layout/LinedList"/>
    <dgm:cxn modelId="{C45D63F9-5261-4DC4-985C-F3C6C8FDA8BE}" type="presParOf" srcId="{0ED0D178-6C44-4A93-A231-785BE031660E}" destId="{7CD016E6-BC44-440B-A7D1-AA3F79C6C4E1}" srcOrd="0" destOrd="0" presId="urn:microsoft.com/office/officeart/2008/layout/LinedList"/>
    <dgm:cxn modelId="{F7A11C08-2139-4884-B29C-D7424103803F}" type="presParOf" srcId="{0ED0D178-6C44-4A93-A231-785BE031660E}" destId="{D31972CB-E35D-4887-A9D9-80EC3A4FDCB8}" srcOrd="1" destOrd="0" presId="urn:microsoft.com/office/officeart/2008/layout/LinedList"/>
    <dgm:cxn modelId="{40ACD2DE-AB0E-4CCA-A9AB-D8543E7E602E}" type="presParOf" srcId="{2DEAC62A-EB38-4C7A-8C29-B370AAEFB156}" destId="{44101922-5203-40C8-8ACB-26E426C865AB}" srcOrd="4" destOrd="0" presId="urn:microsoft.com/office/officeart/2008/layout/LinedList"/>
    <dgm:cxn modelId="{DFB4042B-32F9-4DF2-813F-D7E5D11E52F7}" type="presParOf" srcId="{2DEAC62A-EB38-4C7A-8C29-B370AAEFB156}" destId="{C435B2BE-6C60-4E46-9FB3-A8C6C981149A}" srcOrd="5" destOrd="0" presId="urn:microsoft.com/office/officeart/2008/layout/LinedList"/>
    <dgm:cxn modelId="{5726E9A3-2CED-4F26-8B2F-1687A6A77C23}" type="presParOf" srcId="{C435B2BE-6C60-4E46-9FB3-A8C6C981149A}" destId="{DA3C3042-C502-4DB4-AF5E-16225BE3DE72}" srcOrd="0" destOrd="0" presId="urn:microsoft.com/office/officeart/2008/layout/LinedList"/>
    <dgm:cxn modelId="{B5CAF3F9-8E00-461A-8C27-969B23DB1CF6}" type="presParOf" srcId="{C435B2BE-6C60-4E46-9FB3-A8C6C981149A}" destId="{A17FDCD2-09FB-4EFB-8FCD-0E650D82C107}" srcOrd="1" destOrd="0" presId="urn:microsoft.com/office/officeart/2008/layout/LinedList"/>
    <dgm:cxn modelId="{CE50490E-3862-4907-B4A4-C242C5DAD744}" type="presParOf" srcId="{2DEAC62A-EB38-4C7A-8C29-B370AAEFB156}" destId="{B45D39A4-5E7D-4D90-AA00-D38D83D85BD5}" srcOrd="6" destOrd="0" presId="urn:microsoft.com/office/officeart/2008/layout/LinedList"/>
    <dgm:cxn modelId="{5E9A9AC5-AAB9-4C8B-ACF4-F3793ECF11A6}" type="presParOf" srcId="{2DEAC62A-EB38-4C7A-8C29-B370AAEFB156}" destId="{73ACA2F5-9AF8-4773-A1F8-72E36D4D2771}" srcOrd="7" destOrd="0" presId="urn:microsoft.com/office/officeart/2008/layout/LinedList"/>
    <dgm:cxn modelId="{00724701-EDEF-4577-8481-272050A4904F}" type="presParOf" srcId="{73ACA2F5-9AF8-4773-A1F8-72E36D4D2771}" destId="{FC9CDE86-FB53-4F93-85B5-BF4B3D1B3B31}" srcOrd="0" destOrd="0" presId="urn:microsoft.com/office/officeart/2008/layout/LinedList"/>
    <dgm:cxn modelId="{F86BE50C-D982-4617-BCCD-4CA59B21B073}" type="presParOf" srcId="{73ACA2F5-9AF8-4773-A1F8-72E36D4D2771}" destId="{7B40C88B-F138-4525-BBF0-F336F0153D32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71E9B3-64F4-4881-B656-01DDD6A9A0C2}">
      <dsp:nvSpPr>
        <dsp:cNvPr id="0" name=""/>
        <dsp:cNvSpPr/>
      </dsp:nvSpPr>
      <dsp:spPr>
        <a:xfrm>
          <a:off x="0" y="0"/>
          <a:ext cx="454110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9405424-3BEC-47BF-8620-CC8E6A20C4DD}">
      <dsp:nvSpPr>
        <dsp:cNvPr id="0" name=""/>
        <dsp:cNvSpPr/>
      </dsp:nvSpPr>
      <dsp:spPr>
        <a:xfrm>
          <a:off x="0" y="0"/>
          <a:ext cx="4541102" cy="11129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b="1" kern="1200" dirty="0"/>
            <a:t>1. Gaming / e-sport - </a:t>
          </a:r>
          <a:r>
            <a:rPr lang="pl-PL" sz="1600" kern="1200" dirty="0"/>
            <a:t>projektowanie gier,  programy edukacyjne oparte na modelach </a:t>
          </a:r>
          <a:r>
            <a:rPr lang="pl-PL" sz="1600" kern="1200" dirty="0" err="1"/>
            <a:t>gamingowych</a:t>
          </a:r>
          <a:r>
            <a:rPr lang="pl-PL" sz="1600" kern="1200" dirty="0"/>
            <a:t>, produkcja i zawody e-sportowe;</a:t>
          </a:r>
          <a:endParaRPr lang="en-US" sz="1600" kern="1200" dirty="0"/>
        </a:p>
      </dsp:txBody>
      <dsp:txXfrm>
        <a:off x="0" y="0"/>
        <a:ext cx="4541102" cy="1112959"/>
      </dsp:txXfrm>
    </dsp:sp>
    <dsp:sp modelId="{588346DB-999F-4828-9ED2-967D7C31672F}">
      <dsp:nvSpPr>
        <dsp:cNvPr id="0" name=""/>
        <dsp:cNvSpPr/>
      </dsp:nvSpPr>
      <dsp:spPr>
        <a:xfrm>
          <a:off x="0" y="1112959"/>
          <a:ext cx="454110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CD016E6-BC44-440B-A7D1-AA3F79C6C4E1}">
      <dsp:nvSpPr>
        <dsp:cNvPr id="0" name=""/>
        <dsp:cNvSpPr/>
      </dsp:nvSpPr>
      <dsp:spPr>
        <a:xfrm>
          <a:off x="0" y="1112959"/>
          <a:ext cx="4541102" cy="11129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b="1" kern="1200"/>
            <a:t>2. AI Knowledge Exchange - </a:t>
          </a:r>
          <a:r>
            <a:rPr lang="pl-PL" sz="1600" kern="1200"/>
            <a:t>platforma wymiany wiedzy dotyczącej Sztucznej Inteligencji, laboratoria B+R oraz programy edukacyjne AI;</a:t>
          </a:r>
          <a:endParaRPr lang="en-US" sz="1600" kern="1200" dirty="0"/>
        </a:p>
      </dsp:txBody>
      <dsp:txXfrm>
        <a:off x="0" y="1112959"/>
        <a:ext cx="4541102" cy="1112959"/>
      </dsp:txXfrm>
    </dsp:sp>
    <dsp:sp modelId="{44101922-5203-40C8-8ACB-26E426C865AB}">
      <dsp:nvSpPr>
        <dsp:cNvPr id="0" name=""/>
        <dsp:cNvSpPr/>
      </dsp:nvSpPr>
      <dsp:spPr>
        <a:xfrm>
          <a:off x="0" y="2225919"/>
          <a:ext cx="454110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A3C3042-C502-4DB4-AF5E-16225BE3DE72}">
      <dsp:nvSpPr>
        <dsp:cNvPr id="0" name=""/>
        <dsp:cNvSpPr/>
      </dsp:nvSpPr>
      <dsp:spPr>
        <a:xfrm>
          <a:off x="0" y="2225919"/>
          <a:ext cx="4541102" cy="11129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b="1" kern="1200"/>
            <a:t>3. Digital Bridge - </a:t>
          </a:r>
          <a:r>
            <a:rPr lang="pl-PL" sz="1600" kern="1200"/>
            <a:t>Ogniwo Technologii Cyfrowych, programy przekwalifikowania doświadczonej kadry technologicznej;</a:t>
          </a:r>
          <a:endParaRPr lang="en-US" sz="1600" kern="1200" dirty="0"/>
        </a:p>
      </dsp:txBody>
      <dsp:txXfrm>
        <a:off x="0" y="2225919"/>
        <a:ext cx="4541102" cy="1112959"/>
      </dsp:txXfrm>
    </dsp:sp>
    <dsp:sp modelId="{B45D39A4-5E7D-4D90-AA00-D38D83D85BD5}">
      <dsp:nvSpPr>
        <dsp:cNvPr id="0" name=""/>
        <dsp:cNvSpPr/>
      </dsp:nvSpPr>
      <dsp:spPr>
        <a:xfrm>
          <a:off x="0" y="3338879"/>
          <a:ext cx="454110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9CDE86-FB53-4F93-85B5-BF4B3D1B3B31}">
      <dsp:nvSpPr>
        <dsp:cNvPr id="0" name=""/>
        <dsp:cNvSpPr/>
      </dsp:nvSpPr>
      <dsp:spPr>
        <a:xfrm>
          <a:off x="0" y="3338879"/>
          <a:ext cx="4541102" cy="11129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b="1" kern="1200"/>
            <a:t>4. Network Acceleration - </a:t>
          </a:r>
          <a:r>
            <a:rPr lang="pl-PL" sz="1600" kern="1200"/>
            <a:t>Akcelerator wielopoziomowych relacji, celowane wsparcie start-upów i wzmocnienie „Złotego Trójkąta”.</a:t>
          </a:r>
          <a:endParaRPr lang="en-US" sz="1600" kern="1200" dirty="0"/>
        </a:p>
      </dsp:txBody>
      <dsp:txXfrm>
        <a:off x="0" y="3338879"/>
        <a:ext cx="4541102" cy="111295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12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sldImg"/>
          </p:nvPr>
        </p:nvSpPr>
        <p:spPr>
          <a:xfrm>
            <a:off x="0" y="812520"/>
            <a:ext cx="0" cy="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pl-PL" sz="4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Kliknij, aby przesunąć slajd</a:t>
            </a:r>
            <a:endParaRPr b="0" lang="pl-PL" sz="4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9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buNone/>
            </a:pPr>
            <a:r>
              <a:rPr b="0" lang="pl-PL" sz="20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Kliknij, aby edytować format notatek</a:t>
            </a:r>
            <a:endParaRPr b="0" lang="pl-PL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0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buNone/>
            </a:pPr>
            <a:r>
              <a:rPr b="0" lang="pl-PL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&lt;główka&gt;</a:t>
            </a:r>
            <a:endParaRPr b="0" lang="pl-PL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61" name="PlaceHolder 4"/>
          <p:cNvSpPr>
            <a:spLocks noGrp="1"/>
          </p:cNvSpPr>
          <p:nvPr>
            <p:ph type="dt" idx="34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buNone/>
              <a:defRPr b="0" lang="pl-PL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r">
              <a:buNone/>
            </a:pPr>
            <a:r>
              <a:rPr b="0" lang="pl-PL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&lt;data/godzina&gt;</a:t>
            </a:r>
            <a:endParaRPr b="0" lang="pl-PL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62" name="PlaceHolder 5"/>
          <p:cNvSpPr>
            <a:spLocks noGrp="1"/>
          </p:cNvSpPr>
          <p:nvPr>
            <p:ph type="ftr" idx="35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>
              <a:buNone/>
              <a:defRPr b="0" lang="pl-PL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pl-PL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&lt;stopka&gt;</a:t>
            </a:r>
            <a:endParaRPr b="0" lang="pl-PL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63" name="PlaceHolder 6"/>
          <p:cNvSpPr>
            <a:spLocks noGrp="1"/>
          </p:cNvSpPr>
          <p:nvPr>
            <p:ph type="sldNum" idx="36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>
              <a:buNone/>
              <a:defRPr b="0" lang="pl-PL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r">
              <a:buNone/>
            </a:pPr>
            <a:fld id="{799F31AF-8A1F-465A-BF68-AB63A30A959E}" type="slidenum">
              <a:rPr b="0" lang="pl-PL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&lt;numer&gt;</a:t>
            </a:fld>
            <a:endParaRPr b="0" lang="pl-PL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0.xml.rels><?xml version="1.0" encoding="UTF-8"?>
<Relationships xmlns="http://schemas.openxmlformats.org/package/2006/relationships"><Relationship Id="rId1" Type="http://schemas.openxmlformats.org/officeDocument/2006/relationships/slide" Target="../slides/slide10.xml"/><Relationship Id="rId2" Type="http://schemas.openxmlformats.org/officeDocument/2006/relationships/notesMaster" Target="../notesMasters/notesMaster1.xml"/>
</Relationships>
</file>

<file path=ppt/notesSlides/_rels/notesSlide8.xml.rels><?xml version="1.0" encoding="UTF-8"?>
<Relationships xmlns="http://schemas.openxmlformats.org/package/2006/relationships"><Relationship Id="rId1" Type="http://schemas.openxmlformats.org/officeDocument/2006/relationships/slide" Target="../slides/slide8.xml"/><Relationship Id="rId2" Type="http://schemas.openxmlformats.org/officeDocument/2006/relationships/notesMaster" Target="../notesMasters/notesMaster1.xml"/>
</Relationship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PlaceHolder 1"/>
          <p:cNvSpPr>
            <a:spLocks noGrp="1"/>
          </p:cNvSpPr>
          <p:nvPr>
            <p:ph type="sldImg"/>
          </p:nvPr>
        </p:nvSpPr>
        <p:spPr>
          <a:xfrm>
            <a:off x="777960" y="1200240"/>
            <a:ext cx="5758200" cy="3238920"/>
          </a:xfrm>
          <a:prstGeom prst="rect">
            <a:avLst/>
          </a:prstGeom>
          <a:ln w="0">
            <a:noFill/>
          </a:ln>
        </p:spPr>
      </p:sp>
      <p:sp>
        <p:nvSpPr>
          <p:cNvPr id="144" name="PlaceHolder 2"/>
          <p:cNvSpPr>
            <a:spLocks noGrp="1"/>
          </p:cNvSpPr>
          <p:nvPr>
            <p:ph type="body"/>
          </p:nvPr>
        </p:nvSpPr>
        <p:spPr>
          <a:xfrm>
            <a:off x="731880" y="4621320"/>
            <a:ext cx="5850360" cy="37789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>
              <a:buNone/>
            </a:pPr>
            <a:endParaRPr b="0" lang="pl-PL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45" name="PlaceHolder 3"/>
          <p:cNvSpPr>
            <a:spLocks noGrp="1"/>
          </p:cNvSpPr>
          <p:nvPr>
            <p:ph type="sldNum" idx="38"/>
          </p:nvPr>
        </p:nvSpPr>
        <p:spPr>
          <a:xfrm>
            <a:off x="4143240" y="9120240"/>
            <a:ext cx="3169080" cy="4798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5EE40D02-9E68-498F-84A3-AB31E179079F}" type="slidenum">
              <a:rPr b="0" lang="pl-PL" sz="12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&lt;numer&gt;</a:t>
            </a:fld>
            <a:endParaRPr b="0" lang="pl-PL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PlaceHolder 1"/>
          <p:cNvSpPr>
            <a:spLocks noGrp="1"/>
          </p:cNvSpPr>
          <p:nvPr>
            <p:ph type="sldImg"/>
          </p:nvPr>
        </p:nvSpPr>
        <p:spPr>
          <a:xfrm>
            <a:off x="777960" y="1200240"/>
            <a:ext cx="5758200" cy="3238920"/>
          </a:xfrm>
          <a:prstGeom prst="rect">
            <a:avLst/>
          </a:prstGeom>
          <a:ln w="0">
            <a:noFill/>
          </a:ln>
        </p:spPr>
      </p:sp>
      <p:sp>
        <p:nvSpPr>
          <p:cNvPr id="141" name="PlaceHolder 2"/>
          <p:cNvSpPr>
            <a:spLocks noGrp="1"/>
          </p:cNvSpPr>
          <p:nvPr>
            <p:ph type="body"/>
          </p:nvPr>
        </p:nvSpPr>
        <p:spPr>
          <a:xfrm>
            <a:off x="731880" y="4621320"/>
            <a:ext cx="5850360" cy="37789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>
              <a:buNone/>
            </a:pPr>
            <a:endParaRPr b="0" lang="pl-PL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42" name="PlaceHolder 3"/>
          <p:cNvSpPr>
            <a:spLocks noGrp="1"/>
          </p:cNvSpPr>
          <p:nvPr>
            <p:ph type="sldNum" idx="37"/>
          </p:nvPr>
        </p:nvSpPr>
        <p:spPr>
          <a:xfrm>
            <a:off x="4143240" y="9120240"/>
            <a:ext cx="3169080" cy="4798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E7C6F5B4-5C74-44F4-A67D-AA09878B5444}" type="slidenum">
              <a:rPr b="0" lang="pl-PL" sz="12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&lt;numer&gt;</a:t>
            </a:fld>
            <a:endParaRPr b="0" lang="pl-PL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wo Content"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520" cy="13244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90000"/>
              </a:lnSpc>
              <a:buNone/>
              <a:tabLst>
                <a:tab algn="l" pos="0"/>
              </a:tabLst>
            </a:pPr>
            <a:r>
              <a:rPr b="0" lang="en-US" sz="4400" strike="noStrike" u="none">
                <a:solidFill>
                  <a:schemeClr val="dk1"/>
                </a:solidFill>
                <a:effectLst/>
                <a:uFillTx/>
                <a:latin typeface="Aptos Display"/>
              </a:rPr>
              <a:t>Click to edit Master title style</a:t>
            </a:r>
            <a:endParaRPr b="0" lang="pl-PL" sz="4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80400" cy="43502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Click to edit Master text styles</a:t>
            </a:r>
            <a:endParaRPr b="0" lang="pl-PL" sz="2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6858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4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Second level</a:t>
            </a:r>
            <a:endParaRPr b="0" lang="pl-PL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2" marL="11430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Third level</a:t>
            </a:r>
            <a:endParaRPr b="0" lang="pl-PL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3" marL="16002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8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Fourth level</a:t>
            </a:r>
            <a:endParaRPr b="0" lang="pl-PL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4" marL="20574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8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Fifth level</a:t>
            </a:r>
            <a:endParaRPr b="0" lang="pl-PL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body"/>
          </p:nvPr>
        </p:nvSpPr>
        <p:spPr>
          <a:xfrm>
            <a:off x="6172200" y="1825560"/>
            <a:ext cx="5180400" cy="43502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Click to edit Master text styles</a:t>
            </a:r>
            <a:endParaRPr b="0" lang="pl-PL" sz="2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6858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4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Second level</a:t>
            </a:r>
            <a:endParaRPr b="0" lang="pl-PL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2" marL="11430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Third level</a:t>
            </a:r>
            <a:endParaRPr b="0" lang="pl-PL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3" marL="16002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8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Fourth level</a:t>
            </a:r>
            <a:endParaRPr b="0" lang="pl-PL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4" marL="20574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8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Fifth level</a:t>
            </a:r>
            <a:endParaRPr b="0" lang="pl-PL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dt" idx="1"/>
          </p:nvPr>
        </p:nvSpPr>
        <p:spPr>
          <a:xfrm>
            <a:off x="838080" y="6356520"/>
            <a:ext cx="27421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en-GB" sz="1200" strike="noStrike" u="none">
                <a:solidFill>
                  <a:schemeClr val="dk1">
                    <a:tint val="82000"/>
                  </a:schemeClr>
                </a:solidFill>
                <a:effectLst/>
                <a:uFillTx/>
                <a:latin typeface="Aptos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200" strike="noStrike" u="none">
                <a:solidFill>
                  <a:schemeClr val="dk1">
                    <a:tint val="82000"/>
                  </a:schemeClr>
                </a:solidFill>
                <a:effectLst/>
                <a:uFillTx/>
                <a:latin typeface="Aptos"/>
              </a:rPr>
              <a:t> </a:t>
            </a:r>
            <a:endParaRPr b="0" lang="pl-PL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ftr" idx="2"/>
          </p:nvPr>
        </p:nvSpPr>
        <p:spPr>
          <a:xfrm>
            <a:off x="4038480" y="6356520"/>
            <a:ext cx="41137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pl-PL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 </a:t>
            </a:r>
            <a:endParaRPr b="0" lang="pl-PL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5" name="PlaceHolder 6"/>
          <p:cNvSpPr>
            <a:spLocks noGrp="1"/>
          </p:cNvSpPr>
          <p:nvPr>
            <p:ph type="sldNum" idx="3"/>
          </p:nvPr>
        </p:nvSpPr>
        <p:spPr>
          <a:xfrm>
            <a:off x="8610480" y="6356520"/>
            <a:ext cx="27421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en-GB" sz="1200" strike="noStrike" u="none">
                <a:solidFill>
                  <a:schemeClr val="dk1">
                    <a:tint val="82000"/>
                  </a:schemeClr>
                </a:solidFill>
                <a:effectLst/>
                <a:uFillTx/>
                <a:latin typeface="Apto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B930714B-D45C-40D2-84E2-99E5A688982A}" type="slidenum">
              <a:rPr b="0" lang="en-GB" sz="1200" strike="noStrike" u="none">
                <a:solidFill>
                  <a:schemeClr val="dk1">
                    <a:tint val="82000"/>
                  </a:schemeClr>
                </a:solidFill>
                <a:effectLst/>
                <a:uFillTx/>
                <a:latin typeface="Aptos"/>
              </a:rPr>
              <a:t>1</a:t>
            </a:fld>
            <a:endParaRPr b="0" lang="pl-PL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 and Content"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520" cy="13244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90000"/>
              </a:lnSpc>
              <a:buNone/>
              <a:tabLst>
                <a:tab algn="l" pos="0"/>
              </a:tabLst>
            </a:pPr>
            <a:r>
              <a:rPr b="0" lang="en-US" sz="4400" strike="noStrike" u="none">
                <a:solidFill>
                  <a:schemeClr val="dk1"/>
                </a:solidFill>
                <a:effectLst/>
                <a:uFillTx/>
                <a:latin typeface="Aptos Display"/>
              </a:rPr>
              <a:t>Click to edit Master title style</a:t>
            </a:r>
            <a:endParaRPr b="0" lang="pl-PL" sz="4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4520" cy="43502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Click to edit Master text styles</a:t>
            </a:r>
            <a:endParaRPr b="0" lang="pl-PL" sz="2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6858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4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Second level</a:t>
            </a:r>
            <a:endParaRPr b="0" lang="pl-PL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2" marL="11430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Third level</a:t>
            </a:r>
            <a:endParaRPr b="0" lang="pl-PL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3" marL="16002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8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Fourth level</a:t>
            </a:r>
            <a:endParaRPr b="0" lang="pl-PL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4" marL="20574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8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Fifth level</a:t>
            </a:r>
            <a:endParaRPr b="0" lang="pl-PL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0" name="PlaceHolder 3"/>
          <p:cNvSpPr>
            <a:spLocks noGrp="1"/>
          </p:cNvSpPr>
          <p:nvPr>
            <p:ph type="dt" idx="28"/>
          </p:nvPr>
        </p:nvSpPr>
        <p:spPr>
          <a:xfrm>
            <a:off x="838080" y="6356520"/>
            <a:ext cx="27421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en-GB" sz="1200" strike="noStrike" u="none">
                <a:solidFill>
                  <a:schemeClr val="dk1">
                    <a:tint val="82000"/>
                  </a:schemeClr>
                </a:solidFill>
                <a:effectLst/>
                <a:uFillTx/>
                <a:latin typeface="Aptos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200" strike="noStrike" u="none">
                <a:solidFill>
                  <a:schemeClr val="dk1">
                    <a:tint val="82000"/>
                  </a:schemeClr>
                </a:solidFill>
                <a:effectLst/>
                <a:uFillTx/>
                <a:latin typeface="Aptos"/>
              </a:rPr>
              <a:t>&lt;data/godzina&gt;</a:t>
            </a:r>
            <a:endParaRPr b="0" lang="pl-PL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51" name="PlaceHolder 4"/>
          <p:cNvSpPr>
            <a:spLocks noGrp="1"/>
          </p:cNvSpPr>
          <p:nvPr>
            <p:ph type="ftr" idx="29"/>
          </p:nvPr>
        </p:nvSpPr>
        <p:spPr>
          <a:xfrm>
            <a:off x="4038480" y="6356520"/>
            <a:ext cx="41137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pl-PL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&lt;stopka&gt;</a:t>
            </a:r>
            <a:endParaRPr b="0" lang="pl-PL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52" name="PlaceHolder 5"/>
          <p:cNvSpPr>
            <a:spLocks noGrp="1"/>
          </p:cNvSpPr>
          <p:nvPr>
            <p:ph type="sldNum" idx="30"/>
          </p:nvPr>
        </p:nvSpPr>
        <p:spPr>
          <a:xfrm>
            <a:off x="8610480" y="6356520"/>
            <a:ext cx="27421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en-GB" sz="1200" strike="noStrike" u="none">
                <a:solidFill>
                  <a:schemeClr val="dk1">
                    <a:tint val="82000"/>
                  </a:schemeClr>
                </a:solidFill>
                <a:effectLst/>
                <a:uFillTx/>
                <a:latin typeface="Apto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55F8A7C5-F4BB-4E4A-BA7A-305788D4C013}" type="slidenum">
              <a:rPr b="0" lang="en-GB" sz="1200" strike="noStrike" u="none">
                <a:solidFill>
                  <a:schemeClr val="dk1">
                    <a:tint val="82000"/>
                  </a:schemeClr>
                </a:solidFill>
                <a:effectLst/>
                <a:uFillTx/>
                <a:latin typeface="Aptos"/>
              </a:rPr>
              <a:t>&lt;numer&gt;</a:t>
            </a:fld>
            <a:endParaRPr b="0" lang="pl-PL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Section Header"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831960" y="1709640"/>
            <a:ext cx="10514520" cy="2851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90000"/>
              </a:lnSpc>
              <a:buNone/>
              <a:tabLst>
                <a:tab algn="l" pos="0"/>
              </a:tabLst>
            </a:pPr>
            <a:r>
              <a:rPr b="0" lang="en-US" sz="6000" strike="noStrike" u="none">
                <a:solidFill>
                  <a:schemeClr val="dk1"/>
                </a:solidFill>
                <a:effectLst/>
                <a:uFillTx/>
                <a:latin typeface="Aptos Display"/>
              </a:rPr>
              <a:t>Click to edit Master title style</a:t>
            </a:r>
            <a:endParaRPr b="0" lang="pl-PL" sz="6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831960" y="4589640"/>
            <a:ext cx="10514520" cy="14990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US" sz="2400" strike="noStrike" u="none">
                <a:solidFill>
                  <a:schemeClr val="dk1">
                    <a:tint val="82000"/>
                  </a:schemeClr>
                </a:solidFill>
                <a:effectLst/>
                <a:uFillTx/>
                <a:latin typeface="Aptos"/>
              </a:rPr>
              <a:t>Click to edit Master text styles</a:t>
            </a:r>
            <a:endParaRPr b="0" lang="pl-PL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dt" idx="31"/>
          </p:nvPr>
        </p:nvSpPr>
        <p:spPr>
          <a:xfrm>
            <a:off x="838080" y="6356520"/>
            <a:ext cx="27421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en-GB" sz="1200" strike="noStrike" u="none">
                <a:solidFill>
                  <a:schemeClr val="dk1">
                    <a:tint val="82000"/>
                  </a:schemeClr>
                </a:solidFill>
                <a:effectLst/>
                <a:uFillTx/>
                <a:latin typeface="Aptos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200" strike="noStrike" u="none">
                <a:solidFill>
                  <a:schemeClr val="dk1">
                    <a:tint val="82000"/>
                  </a:schemeClr>
                </a:solidFill>
                <a:effectLst/>
                <a:uFillTx/>
                <a:latin typeface="Aptos"/>
              </a:rPr>
              <a:t>&lt;data/godzina&gt;</a:t>
            </a:r>
            <a:endParaRPr b="0" lang="pl-PL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 type="ftr" idx="32"/>
          </p:nvPr>
        </p:nvSpPr>
        <p:spPr>
          <a:xfrm>
            <a:off x="4038480" y="6356520"/>
            <a:ext cx="41137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pl-PL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&lt;stopka&gt;</a:t>
            </a:r>
            <a:endParaRPr b="0" lang="pl-PL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57" name="PlaceHolder 5"/>
          <p:cNvSpPr>
            <a:spLocks noGrp="1"/>
          </p:cNvSpPr>
          <p:nvPr>
            <p:ph type="sldNum" idx="33"/>
          </p:nvPr>
        </p:nvSpPr>
        <p:spPr>
          <a:xfrm>
            <a:off x="8610480" y="6356520"/>
            <a:ext cx="27421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en-GB" sz="1200" strike="noStrike" u="none">
                <a:solidFill>
                  <a:schemeClr val="dk1">
                    <a:tint val="82000"/>
                  </a:schemeClr>
                </a:solidFill>
                <a:effectLst/>
                <a:uFillTx/>
                <a:latin typeface="Apto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60EE4FF5-4E7D-43AB-9AD6-A08BEA51DFAF}" type="slidenum">
              <a:rPr b="0" lang="en-GB" sz="1200" strike="noStrike" u="none">
                <a:solidFill>
                  <a:schemeClr val="dk1">
                    <a:tint val="82000"/>
                  </a:schemeClr>
                </a:solidFill>
                <a:effectLst/>
                <a:uFillTx/>
                <a:latin typeface="Aptos"/>
              </a:rPr>
              <a:t>&lt;numer&gt;</a:t>
            </a:fld>
            <a:endParaRPr b="0" lang="pl-PL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Comparison"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839880" y="365040"/>
            <a:ext cx="10514520" cy="13244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90000"/>
              </a:lnSpc>
              <a:buNone/>
              <a:tabLst>
                <a:tab algn="l" pos="0"/>
              </a:tabLst>
            </a:pPr>
            <a:r>
              <a:rPr b="0" lang="en-US" sz="4400" strike="noStrike" u="none">
                <a:solidFill>
                  <a:schemeClr val="dk1"/>
                </a:solidFill>
                <a:effectLst/>
                <a:uFillTx/>
                <a:latin typeface="Aptos Display"/>
              </a:rPr>
              <a:t>Click to edit Master title style</a:t>
            </a:r>
            <a:endParaRPr b="0" lang="pl-PL" sz="4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839880" y="1681200"/>
            <a:ext cx="5156640" cy="822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en-US" sz="24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Click to edit Master text styles</a:t>
            </a:r>
            <a:endParaRPr b="0" lang="pl-PL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839880" y="2505240"/>
            <a:ext cx="5156640" cy="3683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Click to edit Master text styles</a:t>
            </a:r>
            <a:endParaRPr b="0" lang="pl-PL" sz="2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6858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4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Second level</a:t>
            </a:r>
            <a:endParaRPr b="0" lang="pl-PL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2" marL="11430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Third level</a:t>
            </a:r>
            <a:endParaRPr b="0" lang="pl-PL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3" marL="16002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8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Fourth level</a:t>
            </a:r>
            <a:endParaRPr b="0" lang="pl-PL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4" marL="20574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8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Fifth level</a:t>
            </a:r>
            <a:endParaRPr b="0" lang="pl-PL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9" name="PlaceHolder 4"/>
          <p:cNvSpPr>
            <a:spLocks noGrp="1"/>
          </p:cNvSpPr>
          <p:nvPr>
            <p:ph type="body"/>
          </p:nvPr>
        </p:nvSpPr>
        <p:spPr>
          <a:xfrm>
            <a:off x="6172200" y="1681200"/>
            <a:ext cx="5182200" cy="822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en-US" sz="24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Click to edit Master text styles</a:t>
            </a:r>
            <a:endParaRPr b="0" lang="pl-PL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0" name="PlaceHolder 5"/>
          <p:cNvSpPr>
            <a:spLocks noGrp="1"/>
          </p:cNvSpPr>
          <p:nvPr>
            <p:ph type="body"/>
          </p:nvPr>
        </p:nvSpPr>
        <p:spPr>
          <a:xfrm>
            <a:off x="6172200" y="2505240"/>
            <a:ext cx="5182200" cy="3683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Click to edit Master text styles</a:t>
            </a:r>
            <a:endParaRPr b="0" lang="pl-PL" sz="2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6858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4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Second level</a:t>
            </a:r>
            <a:endParaRPr b="0" lang="pl-PL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2" marL="11430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Third level</a:t>
            </a:r>
            <a:endParaRPr b="0" lang="pl-PL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3" marL="16002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8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Fourth level</a:t>
            </a:r>
            <a:endParaRPr b="0" lang="pl-PL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4" marL="20574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8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Fifth level</a:t>
            </a:r>
            <a:endParaRPr b="0" lang="pl-PL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1" name="PlaceHolder 6"/>
          <p:cNvSpPr>
            <a:spLocks noGrp="1"/>
          </p:cNvSpPr>
          <p:nvPr>
            <p:ph type="dt" idx="4"/>
          </p:nvPr>
        </p:nvSpPr>
        <p:spPr>
          <a:xfrm>
            <a:off x="838080" y="6356520"/>
            <a:ext cx="27421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en-GB" sz="1200" strike="noStrike" u="none">
                <a:solidFill>
                  <a:schemeClr val="dk1">
                    <a:tint val="82000"/>
                  </a:schemeClr>
                </a:solidFill>
                <a:effectLst/>
                <a:uFillTx/>
                <a:latin typeface="Aptos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200" strike="noStrike" u="none">
                <a:solidFill>
                  <a:schemeClr val="dk1">
                    <a:tint val="82000"/>
                  </a:schemeClr>
                </a:solidFill>
                <a:effectLst/>
                <a:uFillTx/>
                <a:latin typeface="Aptos"/>
              </a:rPr>
              <a:t> </a:t>
            </a:r>
            <a:endParaRPr b="0" lang="pl-PL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2" name="PlaceHolder 7"/>
          <p:cNvSpPr>
            <a:spLocks noGrp="1"/>
          </p:cNvSpPr>
          <p:nvPr>
            <p:ph type="ftr" idx="5"/>
          </p:nvPr>
        </p:nvSpPr>
        <p:spPr>
          <a:xfrm>
            <a:off x="4038480" y="6356520"/>
            <a:ext cx="41137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pl-PL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 </a:t>
            </a:r>
            <a:endParaRPr b="0" lang="pl-PL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3" name="PlaceHolder 8"/>
          <p:cNvSpPr>
            <a:spLocks noGrp="1"/>
          </p:cNvSpPr>
          <p:nvPr>
            <p:ph type="sldNum" idx="6"/>
          </p:nvPr>
        </p:nvSpPr>
        <p:spPr>
          <a:xfrm>
            <a:off x="8610480" y="6356520"/>
            <a:ext cx="27421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en-GB" sz="1200" strike="noStrike" u="none">
                <a:solidFill>
                  <a:schemeClr val="dk1">
                    <a:tint val="82000"/>
                  </a:schemeClr>
                </a:solidFill>
                <a:effectLst/>
                <a:uFillTx/>
                <a:latin typeface="Apto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6003A41E-ECD7-45C3-8F74-5A9B75541B4D}" type="slidenum">
              <a:rPr b="0" lang="en-GB" sz="1200" strike="noStrike" u="none">
                <a:solidFill>
                  <a:schemeClr val="dk1">
                    <a:tint val="82000"/>
                  </a:schemeClr>
                </a:solidFill>
                <a:effectLst/>
                <a:uFillTx/>
                <a:latin typeface="Aptos"/>
              </a:rPr>
              <a:t>1</a:t>
            </a:fld>
            <a:endParaRPr b="0" lang="pl-PL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520" cy="13244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90000"/>
              </a:lnSpc>
              <a:buNone/>
              <a:tabLst>
                <a:tab algn="l" pos="0"/>
              </a:tabLst>
            </a:pPr>
            <a:r>
              <a:rPr b="0" lang="en-US" sz="4400" strike="noStrike" u="none">
                <a:solidFill>
                  <a:schemeClr val="dk1"/>
                </a:solidFill>
                <a:effectLst/>
                <a:uFillTx/>
                <a:latin typeface="Aptos Display"/>
              </a:rPr>
              <a:t>Click to edit Master title style</a:t>
            </a:r>
            <a:endParaRPr b="0" lang="pl-PL" sz="4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dt" idx="7"/>
          </p:nvPr>
        </p:nvSpPr>
        <p:spPr>
          <a:xfrm>
            <a:off x="838080" y="6356520"/>
            <a:ext cx="27421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en-GB" sz="1200" strike="noStrike" u="none">
                <a:solidFill>
                  <a:schemeClr val="dk1">
                    <a:tint val="82000"/>
                  </a:schemeClr>
                </a:solidFill>
                <a:effectLst/>
                <a:uFillTx/>
                <a:latin typeface="Aptos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200" strike="noStrike" u="none">
                <a:solidFill>
                  <a:schemeClr val="dk1">
                    <a:tint val="82000"/>
                  </a:schemeClr>
                </a:solidFill>
                <a:effectLst/>
                <a:uFillTx/>
                <a:latin typeface="Aptos"/>
              </a:rPr>
              <a:t> </a:t>
            </a:r>
            <a:endParaRPr b="0" lang="pl-PL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ftr" idx="8"/>
          </p:nvPr>
        </p:nvSpPr>
        <p:spPr>
          <a:xfrm>
            <a:off x="4038480" y="6356520"/>
            <a:ext cx="41137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pl-PL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 </a:t>
            </a:r>
            <a:endParaRPr b="0" lang="pl-PL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sldNum" idx="9"/>
          </p:nvPr>
        </p:nvSpPr>
        <p:spPr>
          <a:xfrm>
            <a:off x="8610480" y="6356520"/>
            <a:ext cx="27421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en-GB" sz="1200" strike="noStrike" u="none">
                <a:solidFill>
                  <a:schemeClr val="dk1">
                    <a:tint val="82000"/>
                  </a:schemeClr>
                </a:solidFill>
                <a:effectLst/>
                <a:uFillTx/>
                <a:latin typeface="Apto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D175485F-02B5-49AA-B4C3-0E31EBCFE1E1}" type="slidenum">
              <a:rPr b="0" lang="en-GB" sz="1200" strike="noStrike" u="none">
                <a:solidFill>
                  <a:schemeClr val="dk1">
                    <a:tint val="82000"/>
                  </a:schemeClr>
                </a:solidFill>
                <a:effectLst/>
                <a:uFillTx/>
                <a:latin typeface="Aptos"/>
              </a:rPr>
              <a:t>1</a:t>
            </a:fld>
            <a:endParaRPr b="0" lang="pl-PL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"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dt" idx="10"/>
          </p:nvPr>
        </p:nvSpPr>
        <p:spPr>
          <a:xfrm>
            <a:off x="838080" y="6356520"/>
            <a:ext cx="27421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en-GB" sz="1200" strike="noStrike" u="none">
                <a:solidFill>
                  <a:schemeClr val="dk1">
                    <a:tint val="82000"/>
                  </a:schemeClr>
                </a:solidFill>
                <a:effectLst/>
                <a:uFillTx/>
                <a:latin typeface="Aptos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200" strike="noStrike" u="none">
                <a:solidFill>
                  <a:schemeClr val="dk1">
                    <a:tint val="82000"/>
                  </a:schemeClr>
                </a:solidFill>
                <a:effectLst/>
                <a:uFillTx/>
                <a:latin typeface="Aptos"/>
              </a:rPr>
              <a:t> </a:t>
            </a:r>
            <a:endParaRPr b="0" lang="pl-PL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ftr" idx="11"/>
          </p:nvPr>
        </p:nvSpPr>
        <p:spPr>
          <a:xfrm>
            <a:off x="4038480" y="6356520"/>
            <a:ext cx="41137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pl-PL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 </a:t>
            </a:r>
            <a:endParaRPr b="0" lang="pl-PL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sldNum" idx="12"/>
          </p:nvPr>
        </p:nvSpPr>
        <p:spPr>
          <a:xfrm>
            <a:off x="8610480" y="6356520"/>
            <a:ext cx="27421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en-GB" sz="1200" strike="noStrike" u="none">
                <a:solidFill>
                  <a:schemeClr val="dk1">
                    <a:tint val="82000"/>
                  </a:schemeClr>
                </a:solidFill>
                <a:effectLst/>
                <a:uFillTx/>
                <a:latin typeface="Apto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9CFD62A3-B063-411A-A778-3F12B37BFBE4}" type="slidenum">
              <a:rPr b="0" lang="en-GB" sz="1200" strike="noStrike" u="none">
                <a:solidFill>
                  <a:schemeClr val="dk1">
                    <a:tint val="82000"/>
                  </a:schemeClr>
                </a:solidFill>
                <a:effectLst/>
                <a:uFillTx/>
                <a:latin typeface="Aptos"/>
              </a:rPr>
              <a:t>1</a:t>
            </a:fld>
            <a:endParaRPr b="0" lang="pl-PL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Content with Caption"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ceHolder 1"/>
          <p:cNvSpPr>
            <a:spLocks noGrp="1"/>
          </p:cNvSpPr>
          <p:nvPr>
            <p:ph type="title"/>
          </p:nvPr>
        </p:nvSpPr>
        <p:spPr>
          <a:xfrm>
            <a:off x="839880" y="457200"/>
            <a:ext cx="3931200" cy="15991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90000"/>
              </a:lnSpc>
              <a:buNone/>
              <a:tabLst>
                <a:tab algn="l" pos="0"/>
              </a:tabLst>
            </a:pPr>
            <a:r>
              <a:rPr b="0" lang="en-US" sz="3200" strike="noStrike" u="none">
                <a:solidFill>
                  <a:schemeClr val="dk1"/>
                </a:solidFill>
                <a:effectLst/>
                <a:uFillTx/>
                <a:latin typeface="Aptos Display"/>
              </a:rPr>
              <a:t>Click to edit Master title style</a:t>
            </a:r>
            <a:endParaRPr b="0" lang="pl-PL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2" name="PlaceHolder 2"/>
          <p:cNvSpPr>
            <a:spLocks noGrp="1"/>
          </p:cNvSpPr>
          <p:nvPr>
            <p:ph type="body"/>
          </p:nvPr>
        </p:nvSpPr>
        <p:spPr>
          <a:xfrm>
            <a:off x="5183280" y="987480"/>
            <a:ext cx="6171120" cy="4872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32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Click to edit Master text styles</a:t>
            </a:r>
            <a:endParaRPr b="0" lang="pl-PL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6858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Second level</a:t>
            </a:r>
            <a:endParaRPr b="0" lang="pl-PL" sz="2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2" marL="11430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4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Third level</a:t>
            </a:r>
            <a:endParaRPr b="0" lang="pl-PL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3" marL="16002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Fourth level</a:t>
            </a:r>
            <a:endParaRPr b="0" lang="pl-PL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4" marL="20574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Fifth level</a:t>
            </a:r>
            <a:endParaRPr b="0" lang="pl-PL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3" name="PlaceHolder 3"/>
          <p:cNvSpPr>
            <a:spLocks noGrp="1"/>
          </p:cNvSpPr>
          <p:nvPr>
            <p:ph type="body"/>
          </p:nvPr>
        </p:nvSpPr>
        <p:spPr>
          <a:xfrm>
            <a:off x="839880" y="2057400"/>
            <a:ext cx="3931200" cy="3810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US" sz="16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Click to edit Master text styles</a:t>
            </a:r>
            <a:endParaRPr b="0" lang="pl-PL" sz="1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4" name="PlaceHolder 4"/>
          <p:cNvSpPr>
            <a:spLocks noGrp="1"/>
          </p:cNvSpPr>
          <p:nvPr>
            <p:ph type="dt" idx="13"/>
          </p:nvPr>
        </p:nvSpPr>
        <p:spPr>
          <a:xfrm>
            <a:off x="838080" y="6356520"/>
            <a:ext cx="27421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en-GB" sz="1200" strike="noStrike" u="none">
                <a:solidFill>
                  <a:schemeClr val="dk1">
                    <a:tint val="82000"/>
                  </a:schemeClr>
                </a:solidFill>
                <a:effectLst/>
                <a:uFillTx/>
                <a:latin typeface="Aptos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200" strike="noStrike" u="none">
                <a:solidFill>
                  <a:schemeClr val="dk1">
                    <a:tint val="82000"/>
                  </a:schemeClr>
                </a:solidFill>
                <a:effectLst/>
                <a:uFillTx/>
                <a:latin typeface="Aptos"/>
              </a:rPr>
              <a:t> </a:t>
            </a:r>
            <a:endParaRPr b="0" lang="pl-PL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5" name="PlaceHolder 5"/>
          <p:cNvSpPr>
            <a:spLocks noGrp="1"/>
          </p:cNvSpPr>
          <p:nvPr>
            <p:ph type="ftr" idx="14"/>
          </p:nvPr>
        </p:nvSpPr>
        <p:spPr>
          <a:xfrm>
            <a:off x="4038480" y="6356520"/>
            <a:ext cx="41137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pl-PL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 </a:t>
            </a:r>
            <a:endParaRPr b="0" lang="pl-PL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6" name="PlaceHolder 6"/>
          <p:cNvSpPr>
            <a:spLocks noGrp="1"/>
          </p:cNvSpPr>
          <p:nvPr>
            <p:ph type="sldNum" idx="15"/>
          </p:nvPr>
        </p:nvSpPr>
        <p:spPr>
          <a:xfrm>
            <a:off x="8610480" y="6356520"/>
            <a:ext cx="27421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en-GB" sz="1200" strike="noStrike" u="none">
                <a:solidFill>
                  <a:schemeClr val="dk1">
                    <a:tint val="82000"/>
                  </a:schemeClr>
                </a:solidFill>
                <a:effectLst/>
                <a:uFillTx/>
                <a:latin typeface="Apto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3E1AE9AE-0E95-4FF1-B66C-874FD3CA6E81}" type="slidenum">
              <a:rPr b="0" lang="en-GB" sz="1200" strike="noStrike" u="none">
                <a:solidFill>
                  <a:schemeClr val="dk1">
                    <a:tint val="82000"/>
                  </a:schemeClr>
                </a:solidFill>
                <a:effectLst/>
                <a:uFillTx/>
                <a:latin typeface="Aptos"/>
              </a:rPr>
              <a:t>1</a:t>
            </a:fld>
            <a:endParaRPr b="0" lang="pl-PL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Picture with Caption"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839880" y="457200"/>
            <a:ext cx="3931200" cy="15991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90000"/>
              </a:lnSpc>
              <a:buNone/>
              <a:tabLst>
                <a:tab algn="l" pos="0"/>
              </a:tabLst>
            </a:pPr>
            <a:r>
              <a:rPr b="0" lang="en-US" sz="3200" strike="noStrike" u="none">
                <a:solidFill>
                  <a:schemeClr val="dk1"/>
                </a:solidFill>
                <a:effectLst/>
                <a:uFillTx/>
                <a:latin typeface="Aptos Display"/>
              </a:rPr>
              <a:t>Click to edit Master title style</a:t>
            </a:r>
            <a:endParaRPr b="0" lang="pl-PL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 type="body"/>
          </p:nvPr>
        </p:nvSpPr>
        <p:spPr>
          <a:xfrm>
            <a:off x="5183280" y="987480"/>
            <a:ext cx="6171120" cy="48726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Kliknij, aby edytować format tekstu konspektu</a:t>
            </a:r>
            <a:endParaRPr b="0" lang="pl-PL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32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Drugi poziom konspektu</a:t>
            </a:r>
            <a:endParaRPr b="0" lang="pl-PL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Trzeci poziom konspektu</a:t>
            </a:r>
            <a:endParaRPr b="0" lang="pl-PL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32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Czwarty poziom konspektu</a:t>
            </a:r>
            <a:endParaRPr b="0" lang="pl-PL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Piąty poziom konspektu</a:t>
            </a:r>
            <a:endParaRPr b="0" lang="pl-PL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Szósty poziom konspektu</a:t>
            </a:r>
            <a:endParaRPr b="0" lang="pl-PL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Siódmy poziom konspektu</a:t>
            </a:r>
            <a:endParaRPr b="0" lang="pl-PL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 type="body"/>
          </p:nvPr>
        </p:nvSpPr>
        <p:spPr>
          <a:xfrm>
            <a:off x="839880" y="2057400"/>
            <a:ext cx="3931200" cy="3810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US" sz="16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Click to edit Master text styles</a:t>
            </a:r>
            <a:endParaRPr b="0" lang="pl-PL" sz="1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0" name="PlaceHolder 4"/>
          <p:cNvSpPr>
            <a:spLocks noGrp="1"/>
          </p:cNvSpPr>
          <p:nvPr>
            <p:ph type="dt" idx="16"/>
          </p:nvPr>
        </p:nvSpPr>
        <p:spPr>
          <a:xfrm>
            <a:off x="838080" y="6356520"/>
            <a:ext cx="27421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en-GB" sz="1200" strike="noStrike" u="none">
                <a:solidFill>
                  <a:schemeClr val="dk1">
                    <a:tint val="82000"/>
                  </a:schemeClr>
                </a:solidFill>
                <a:effectLst/>
                <a:uFillTx/>
                <a:latin typeface="Aptos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200" strike="noStrike" u="none">
                <a:solidFill>
                  <a:schemeClr val="dk1">
                    <a:tint val="82000"/>
                  </a:schemeClr>
                </a:solidFill>
                <a:effectLst/>
                <a:uFillTx/>
                <a:latin typeface="Aptos"/>
              </a:rPr>
              <a:t> </a:t>
            </a:r>
            <a:endParaRPr b="0" lang="pl-PL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1" name="PlaceHolder 5"/>
          <p:cNvSpPr>
            <a:spLocks noGrp="1"/>
          </p:cNvSpPr>
          <p:nvPr>
            <p:ph type="ftr" idx="17"/>
          </p:nvPr>
        </p:nvSpPr>
        <p:spPr>
          <a:xfrm>
            <a:off x="4038480" y="6356520"/>
            <a:ext cx="41137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pl-PL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 </a:t>
            </a:r>
            <a:endParaRPr b="0" lang="pl-PL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2" name="PlaceHolder 6"/>
          <p:cNvSpPr>
            <a:spLocks noGrp="1"/>
          </p:cNvSpPr>
          <p:nvPr>
            <p:ph type="sldNum" idx="18"/>
          </p:nvPr>
        </p:nvSpPr>
        <p:spPr>
          <a:xfrm>
            <a:off x="8610480" y="6356520"/>
            <a:ext cx="27421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en-GB" sz="1200" strike="noStrike" u="none">
                <a:solidFill>
                  <a:schemeClr val="dk1">
                    <a:tint val="82000"/>
                  </a:schemeClr>
                </a:solidFill>
                <a:effectLst/>
                <a:uFillTx/>
                <a:latin typeface="Apto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50EA06A4-32F8-440F-A093-8657081FE682}" type="slidenum">
              <a:rPr b="0" lang="en-GB" sz="1200" strike="noStrike" u="none">
                <a:solidFill>
                  <a:schemeClr val="dk1">
                    <a:tint val="82000"/>
                  </a:schemeClr>
                </a:solidFill>
                <a:effectLst/>
                <a:uFillTx/>
                <a:latin typeface="Aptos"/>
              </a:rPr>
              <a:t>1</a:t>
            </a:fld>
            <a:endParaRPr b="0" lang="pl-PL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" preserve="1">
  <p:cSld name="Title Slide"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2920" cy="23864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algn="ctr" defTabSz="914400">
              <a:lnSpc>
                <a:spcPct val="90000"/>
              </a:lnSpc>
              <a:buNone/>
              <a:tabLst>
                <a:tab algn="l" pos="0"/>
              </a:tabLst>
            </a:pPr>
            <a:r>
              <a:rPr b="0" lang="en-US" sz="6000" strike="noStrike" u="none">
                <a:solidFill>
                  <a:schemeClr val="dk1"/>
                </a:solidFill>
                <a:effectLst/>
                <a:uFillTx/>
                <a:latin typeface="Aptos Display"/>
              </a:rPr>
              <a:t>Click to edit Master title style</a:t>
            </a:r>
            <a:endParaRPr b="0" lang="pl-PL" sz="6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4" name="PlaceHolder 2"/>
          <p:cNvSpPr>
            <a:spLocks noGrp="1"/>
          </p:cNvSpPr>
          <p:nvPr>
            <p:ph type="dt" idx="19"/>
          </p:nvPr>
        </p:nvSpPr>
        <p:spPr>
          <a:xfrm>
            <a:off x="838080" y="6356520"/>
            <a:ext cx="27421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en-GB" sz="1200" strike="noStrike" u="none">
                <a:solidFill>
                  <a:schemeClr val="dk1">
                    <a:tint val="82000"/>
                  </a:schemeClr>
                </a:solidFill>
                <a:effectLst/>
                <a:uFillTx/>
                <a:latin typeface="Aptos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200" strike="noStrike" u="none">
                <a:solidFill>
                  <a:schemeClr val="dk1">
                    <a:tint val="82000"/>
                  </a:schemeClr>
                </a:solidFill>
                <a:effectLst/>
                <a:uFillTx/>
                <a:latin typeface="Aptos"/>
              </a:rPr>
              <a:t> </a:t>
            </a:r>
            <a:endParaRPr b="0" lang="pl-PL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5" name="PlaceHolder 3"/>
          <p:cNvSpPr>
            <a:spLocks noGrp="1"/>
          </p:cNvSpPr>
          <p:nvPr>
            <p:ph type="ftr" idx="20"/>
          </p:nvPr>
        </p:nvSpPr>
        <p:spPr>
          <a:xfrm>
            <a:off x="4038480" y="6356520"/>
            <a:ext cx="41137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pl-PL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 </a:t>
            </a:r>
            <a:endParaRPr b="0" lang="pl-PL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6" name="PlaceHolder 4"/>
          <p:cNvSpPr>
            <a:spLocks noGrp="1"/>
          </p:cNvSpPr>
          <p:nvPr>
            <p:ph type="sldNum" idx="21"/>
          </p:nvPr>
        </p:nvSpPr>
        <p:spPr>
          <a:xfrm>
            <a:off x="8610480" y="6356520"/>
            <a:ext cx="27421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en-GB" sz="1200" strike="noStrike" u="none">
                <a:solidFill>
                  <a:schemeClr val="dk1">
                    <a:tint val="82000"/>
                  </a:schemeClr>
                </a:solidFill>
                <a:effectLst/>
                <a:uFillTx/>
                <a:latin typeface="Apto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B996F344-73BC-4B16-B1CD-2314BC47A8B4}" type="slidenum">
              <a:rPr b="0" lang="en-GB" sz="1200" strike="noStrike" u="none">
                <a:solidFill>
                  <a:schemeClr val="dk1">
                    <a:tint val="82000"/>
                  </a:schemeClr>
                </a:solidFill>
                <a:effectLst/>
                <a:uFillTx/>
                <a:latin typeface="Aptos"/>
              </a:rPr>
              <a:t>1</a:t>
            </a:fld>
            <a:endParaRPr b="0" lang="pl-PL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7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1720" cy="3976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8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Kliknij, aby edytować format tekstu konspektu</a:t>
            </a:r>
            <a:endParaRPr b="0" lang="pl-PL" sz="2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Drugi poziom konspektu</a:t>
            </a:r>
            <a:endParaRPr b="0" lang="pl-PL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Trzeci poziom konspektu</a:t>
            </a:r>
            <a:endParaRPr b="0" lang="pl-PL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Czwarty poziom konspektu</a:t>
            </a:r>
            <a:endParaRPr b="0" lang="pl-PL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Piąty poziom konspektu</a:t>
            </a:r>
            <a:endParaRPr b="0" lang="pl-PL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Szósty poziom konspektu</a:t>
            </a:r>
            <a:endParaRPr b="0" lang="pl-PL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Siódmy poziom konspektu</a:t>
            </a:r>
            <a:endParaRPr b="0" lang="pl-PL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x" preserve="1">
  <p:cSld name="Title and Vertical Text"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520" cy="13244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90000"/>
              </a:lnSpc>
              <a:buNone/>
              <a:tabLst>
                <a:tab algn="l" pos="0"/>
              </a:tabLst>
            </a:pPr>
            <a:r>
              <a:rPr b="0" lang="en-US" sz="4400" strike="noStrike" u="none">
                <a:solidFill>
                  <a:schemeClr val="dk1"/>
                </a:solidFill>
                <a:effectLst/>
                <a:uFillTx/>
                <a:latin typeface="Aptos Display"/>
              </a:rPr>
              <a:t>Click to edit Master title style</a:t>
            </a:r>
            <a:endParaRPr b="0" lang="pl-PL" sz="4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4520" cy="43502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 vert="eaVert">
            <a:noAutofit/>
          </a:bodyPr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Click to edit Master text styles</a:t>
            </a:r>
            <a:endParaRPr b="0" lang="pl-PL" sz="2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6858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4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Second level</a:t>
            </a:r>
            <a:endParaRPr b="0" lang="pl-PL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2" marL="11430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Third level</a:t>
            </a:r>
            <a:endParaRPr b="0" lang="pl-PL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3" marL="16002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8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Fourth level</a:t>
            </a:r>
            <a:endParaRPr b="0" lang="pl-PL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4" marL="20574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8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Fifth level</a:t>
            </a:r>
            <a:endParaRPr b="0" lang="pl-PL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0" name="PlaceHolder 3"/>
          <p:cNvSpPr>
            <a:spLocks noGrp="1"/>
          </p:cNvSpPr>
          <p:nvPr>
            <p:ph type="dt" idx="22"/>
          </p:nvPr>
        </p:nvSpPr>
        <p:spPr>
          <a:xfrm>
            <a:off x="838080" y="6356520"/>
            <a:ext cx="27421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en-GB" sz="1200" strike="noStrike" u="none">
                <a:solidFill>
                  <a:schemeClr val="dk1">
                    <a:tint val="82000"/>
                  </a:schemeClr>
                </a:solidFill>
                <a:effectLst/>
                <a:uFillTx/>
                <a:latin typeface="Aptos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200" strike="noStrike" u="none">
                <a:solidFill>
                  <a:schemeClr val="dk1">
                    <a:tint val="82000"/>
                  </a:schemeClr>
                </a:solidFill>
                <a:effectLst/>
                <a:uFillTx/>
                <a:latin typeface="Aptos"/>
              </a:rPr>
              <a:t>&lt;data/godzina&gt;</a:t>
            </a:r>
            <a:endParaRPr b="0" lang="pl-PL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1" name="PlaceHolder 4"/>
          <p:cNvSpPr>
            <a:spLocks noGrp="1"/>
          </p:cNvSpPr>
          <p:nvPr>
            <p:ph type="ftr" idx="23"/>
          </p:nvPr>
        </p:nvSpPr>
        <p:spPr>
          <a:xfrm>
            <a:off x="4038480" y="6356520"/>
            <a:ext cx="41137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pl-PL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&lt;stopka&gt;</a:t>
            </a:r>
            <a:endParaRPr b="0" lang="pl-PL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2" name="PlaceHolder 5"/>
          <p:cNvSpPr>
            <a:spLocks noGrp="1"/>
          </p:cNvSpPr>
          <p:nvPr>
            <p:ph type="sldNum" idx="24"/>
          </p:nvPr>
        </p:nvSpPr>
        <p:spPr>
          <a:xfrm>
            <a:off x="8610480" y="6356520"/>
            <a:ext cx="27421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en-GB" sz="1200" strike="noStrike" u="none">
                <a:solidFill>
                  <a:schemeClr val="dk1">
                    <a:tint val="82000"/>
                  </a:schemeClr>
                </a:solidFill>
                <a:effectLst/>
                <a:uFillTx/>
                <a:latin typeface="Apto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401A5206-C7C9-4C54-854C-65FE54EFD7E7}" type="slidenum">
              <a:rPr b="0" lang="en-GB" sz="1200" strike="noStrike" u="none">
                <a:solidFill>
                  <a:schemeClr val="dk1">
                    <a:tint val="82000"/>
                  </a:schemeClr>
                </a:solidFill>
                <a:effectLst/>
                <a:uFillTx/>
                <a:latin typeface="Aptos"/>
              </a:rPr>
              <a:t>&lt;numer&gt;</a:t>
            </a:fld>
            <a:endParaRPr b="0" lang="pl-PL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itleAndTx" preserve="1">
  <p:cSld name="Vertical Title and Text"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laceHolder 1"/>
          <p:cNvSpPr>
            <a:spLocks noGrp="1"/>
          </p:cNvSpPr>
          <p:nvPr>
            <p:ph type="title"/>
          </p:nvPr>
        </p:nvSpPr>
        <p:spPr>
          <a:xfrm>
            <a:off x="8724960" y="365040"/>
            <a:ext cx="2628000" cy="58107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 vert="eaVert">
            <a:noAutofit/>
          </a:bodyPr>
          <a:p>
            <a:pPr indent="0" defTabSz="914400">
              <a:lnSpc>
                <a:spcPct val="90000"/>
              </a:lnSpc>
              <a:buNone/>
              <a:tabLst>
                <a:tab algn="l" pos="0"/>
              </a:tabLst>
            </a:pPr>
            <a:r>
              <a:rPr b="0" lang="en-US" sz="4400" strike="noStrike" u="none">
                <a:solidFill>
                  <a:schemeClr val="dk1"/>
                </a:solidFill>
                <a:effectLst/>
                <a:uFillTx/>
                <a:latin typeface="Aptos Display"/>
              </a:rPr>
              <a:t>Click to edit Master title style</a:t>
            </a:r>
            <a:endParaRPr b="0" lang="pl-PL" sz="4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4" name="PlaceHolder 2"/>
          <p:cNvSpPr>
            <a:spLocks noGrp="1"/>
          </p:cNvSpPr>
          <p:nvPr>
            <p:ph type="body"/>
          </p:nvPr>
        </p:nvSpPr>
        <p:spPr>
          <a:xfrm>
            <a:off x="838080" y="365040"/>
            <a:ext cx="7733160" cy="58107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 vert="eaVert">
            <a:noAutofit/>
          </a:bodyPr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Click to edit Master text styles</a:t>
            </a:r>
            <a:endParaRPr b="0" lang="pl-PL" sz="2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6858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4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Second level</a:t>
            </a:r>
            <a:endParaRPr b="0" lang="pl-PL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2" marL="11430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Third level</a:t>
            </a:r>
            <a:endParaRPr b="0" lang="pl-PL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3" marL="16002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8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Fourth level</a:t>
            </a:r>
            <a:endParaRPr b="0" lang="pl-PL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4" marL="20574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8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Fifth level</a:t>
            </a:r>
            <a:endParaRPr b="0" lang="pl-PL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5" name="PlaceHolder 3"/>
          <p:cNvSpPr>
            <a:spLocks noGrp="1"/>
          </p:cNvSpPr>
          <p:nvPr>
            <p:ph type="dt" idx="25"/>
          </p:nvPr>
        </p:nvSpPr>
        <p:spPr>
          <a:xfrm>
            <a:off x="838080" y="6356520"/>
            <a:ext cx="27421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en-GB" sz="1200" strike="noStrike" u="none">
                <a:solidFill>
                  <a:schemeClr val="dk1">
                    <a:tint val="82000"/>
                  </a:schemeClr>
                </a:solidFill>
                <a:effectLst/>
                <a:uFillTx/>
                <a:latin typeface="Aptos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200" strike="noStrike" u="none">
                <a:solidFill>
                  <a:schemeClr val="dk1">
                    <a:tint val="82000"/>
                  </a:schemeClr>
                </a:solidFill>
                <a:effectLst/>
                <a:uFillTx/>
                <a:latin typeface="Aptos"/>
              </a:rPr>
              <a:t>&lt;data/godzina&gt;</a:t>
            </a:r>
            <a:endParaRPr b="0" lang="pl-PL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6" name="PlaceHolder 4"/>
          <p:cNvSpPr>
            <a:spLocks noGrp="1"/>
          </p:cNvSpPr>
          <p:nvPr>
            <p:ph type="ftr" idx="26"/>
          </p:nvPr>
        </p:nvSpPr>
        <p:spPr>
          <a:xfrm>
            <a:off x="4038480" y="6356520"/>
            <a:ext cx="41137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pl-PL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&lt;stopka&gt;</a:t>
            </a:r>
            <a:endParaRPr b="0" lang="pl-PL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7" name="PlaceHolder 5"/>
          <p:cNvSpPr>
            <a:spLocks noGrp="1"/>
          </p:cNvSpPr>
          <p:nvPr>
            <p:ph type="sldNum" idx="27"/>
          </p:nvPr>
        </p:nvSpPr>
        <p:spPr>
          <a:xfrm>
            <a:off x="8610480" y="6356520"/>
            <a:ext cx="27421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en-GB" sz="1200" strike="noStrike" u="none">
                <a:solidFill>
                  <a:schemeClr val="dk1">
                    <a:tint val="82000"/>
                  </a:schemeClr>
                </a:solidFill>
                <a:effectLst/>
                <a:uFillTx/>
                <a:latin typeface="Apto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6DA74A6C-7007-4C25-98BA-9EB9257442C7}" type="slidenum">
              <a:rPr b="0" lang="en-GB" sz="1200" strike="noStrike" u="none">
                <a:solidFill>
                  <a:schemeClr val="dk1">
                    <a:tint val="82000"/>
                  </a:schemeClr>
                </a:solidFill>
                <a:effectLst/>
                <a:uFillTx/>
                <a:latin typeface="Aptos"/>
              </a:rPr>
              <a:t>&lt;numer&gt;</a:t>
            </a:fld>
            <a:endParaRPr b="0" lang="pl-PL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wmf"/><Relationship Id="rId2" Type="http://schemas.openxmlformats.org/officeDocument/2006/relationships/image" Target="../media/image2.png"/><Relationship Id="rId3" Type="http://schemas.openxmlformats.org/officeDocument/2006/relationships/slideLayout" Target="../slideLayouts/slideLayout7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1.jpeg"/><Relationship Id="rId2" Type="http://schemas.openxmlformats.org/officeDocument/2006/relationships/slideLayout" Target="../slideLayouts/slideLayout10.xml"/><Relationship Id="rId3" Type="http://schemas.openxmlformats.org/officeDocument/2006/relationships/notesSlide" Target="../notesSlides/notesSlide10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2.jpeg"/><Relationship Id="rId2" Type="http://schemas.openxmlformats.org/officeDocument/2006/relationships/slideLayout" Target="../slideLayouts/slideLayout10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video" Target="file:///C:/Users/HDWIZUALIZACJA/Desktop/film3.avi" TargetMode="External"/><Relationship Id="rId2" Type="http://schemas.microsoft.com/office/2007/relationships/media" Target="file:///C:/Users/HDWIZUALIZACJA/Desktop/film3.avi" TargetMode="External"/><Relationship Id="rId3" Type="http://schemas.openxmlformats.org/officeDocument/2006/relationships/image" Target="../media/image13.png"/><Relationship Id="rId4" Type="http://schemas.openxmlformats.org/officeDocument/2006/relationships/slideLayout" Target="../slideLayouts/slideLayout10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image" Target="../media/image14.jpeg"/><Relationship Id="rId3" Type="http://schemas.openxmlformats.org/officeDocument/2006/relationships/slideLayout" Target="../slideLayouts/slideLayout10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3.jpeg"/><Relationship Id="rId2" Type="http://schemas.openxmlformats.org/officeDocument/2006/relationships/slideLayout" Target="../slideLayouts/slideLayout10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slideLayout" Target="../slideLayouts/slideLayout7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diagramData" Target="../diagrams/data1.xml"/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7" Type="http://schemas.openxmlformats.org/officeDocument/2006/relationships/slideLayout" Target="../slideLayouts/slideLayout10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slideLayout" Target="../slideLayouts/slideLayout10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7.jpeg"/><Relationship Id="rId2" Type="http://schemas.openxmlformats.org/officeDocument/2006/relationships/slideLayout" Target="../slideLayouts/slideLayout7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8.jpeg"/><Relationship Id="rId2" Type="http://schemas.openxmlformats.org/officeDocument/2006/relationships/slideLayout" Target="../slideLayouts/slideLayout10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9.jpeg"/><Relationship Id="rId2" Type="http://schemas.openxmlformats.org/officeDocument/2006/relationships/slideLayout" Target="../slideLayouts/slideLayout10.xml"/><Relationship Id="rId3" Type="http://schemas.openxmlformats.org/officeDocument/2006/relationships/notesSlide" Target="../notesSlides/notesSlide8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0.jpeg"/><Relationship Id="rId2" Type="http://schemas.openxmlformats.org/officeDocument/2006/relationships/slideLayout" Target="../slideLayouts/slideLayout10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Rectangle 2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5320080"/>
            <a:ext cx="12191040" cy="735480"/>
          </a:xfrm>
          <a:prstGeom prst="rect">
            <a:avLst/>
          </a:prstGeom>
          <a:solidFill>
            <a:schemeClr val="lt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trike="noStrike" u="none">
              <a:solidFill>
                <a:schemeClr val="lt1"/>
              </a:solidFill>
              <a:effectLst/>
              <a:uFillTx/>
              <a:latin typeface="Aptos"/>
            </a:endParaRPr>
          </a:p>
        </p:txBody>
      </p:sp>
      <p:cxnSp>
        <p:nvCxnSpPr>
          <p:cNvPr id="65" name="Straight Connector 2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0" y="5241960"/>
            <a:ext cx="12192840" cy="1080"/>
          </a:xfrm>
          <a:prstGeom prst="straightConnector1">
            <a:avLst/>
          </a:prstGeom>
          <a:ln w="41275">
            <a:solidFill>
              <a:schemeClr val="lt1">
                <a:alpha val="90000"/>
              </a:schemeClr>
            </a:solidFill>
            <a:round/>
          </a:ln>
        </p:spPr>
      </p:cxnSp>
      <p:cxnSp>
        <p:nvCxnSpPr>
          <p:cNvPr id="66" name="Straight Connector 3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0" y="6134760"/>
            <a:ext cx="12192840" cy="1080"/>
          </a:xfrm>
          <a:prstGeom prst="straightConnector1">
            <a:avLst/>
          </a:prstGeom>
          <a:ln w="41275">
            <a:solidFill>
              <a:schemeClr val="lt1">
                <a:alpha val="90000"/>
              </a:schemeClr>
            </a:solidFill>
            <a:round/>
          </a:ln>
        </p:spPr>
      </p:cxnSp>
      <p:pic>
        <p:nvPicPr>
          <p:cNvPr id="67" name="Obraz 5" descr=""/>
          <p:cNvPicPr/>
          <p:nvPr/>
        </p:nvPicPr>
        <p:blipFill>
          <a:blip r:embed="rId1"/>
          <a:srcRect l="-5782" t="0" r="5782" b="0"/>
          <a:stretch/>
        </p:blipFill>
        <p:spPr>
          <a:xfrm>
            <a:off x="-2291760" y="0"/>
            <a:ext cx="14482800" cy="68569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68" name="PlaceHolder 1"/>
          <p:cNvSpPr>
            <a:spLocks noGrp="1"/>
          </p:cNvSpPr>
          <p:nvPr>
            <p:ph type="title"/>
          </p:nvPr>
        </p:nvSpPr>
        <p:spPr>
          <a:xfrm>
            <a:off x="2520000" y="1597680"/>
            <a:ext cx="10440000" cy="1543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rmAutofit/>
          </a:bodyPr>
          <a:p>
            <a:pPr indent="0" algn="ctr" defTabSz="914400">
              <a:lnSpc>
                <a:spcPct val="90000"/>
              </a:lnSpc>
              <a:buNone/>
              <a:tabLst>
                <a:tab algn="l" pos="0"/>
              </a:tabLst>
            </a:pPr>
            <a:r>
              <a:rPr b="1" lang="en-US" sz="2800" strike="noStrike" u="none">
                <a:solidFill>
                  <a:schemeClr val="dk1"/>
                </a:solidFill>
                <a:effectLst/>
                <a:uFillTx/>
                <a:latin typeface="Aptos Display"/>
              </a:rPr>
              <a:t>Katowicki Hub Gamingowo</a:t>
            </a:r>
            <a:r>
              <a:rPr b="1" lang="pl-PL" sz="2800" strike="noStrike" u="none">
                <a:solidFill>
                  <a:schemeClr val="dk1"/>
                </a:solidFill>
                <a:effectLst/>
                <a:uFillTx/>
                <a:latin typeface="Aptos Display"/>
              </a:rPr>
              <a:t>-</a:t>
            </a:r>
            <a:r>
              <a:rPr b="1" lang="en-US" sz="2800" strike="noStrike" u="none">
                <a:solidFill>
                  <a:schemeClr val="dk1"/>
                </a:solidFill>
                <a:effectLst/>
                <a:uFillTx/>
                <a:latin typeface="Aptos Display"/>
              </a:rPr>
              <a:t>Technologiczn</a:t>
            </a:r>
            <a:r>
              <a:rPr b="1" lang="pl-PL" sz="2800" strike="noStrike" u="none">
                <a:solidFill>
                  <a:schemeClr val="dk1"/>
                </a:solidFill>
                <a:effectLst/>
                <a:uFillTx/>
                <a:latin typeface="Aptos Display"/>
              </a:rPr>
              <a:t>y</a:t>
            </a:r>
            <a:br>
              <a:rPr sz="2800"/>
            </a:br>
            <a:r>
              <a:rPr b="1" lang="pl-PL" sz="2800" strike="noStrike" u="none">
                <a:solidFill>
                  <a:schemeClr val="dk1"/>
                </a:solidFill>
                <a:effectLst/>
                <a:uFillTx/>
                <a:latin typeface="Aptos Display"/>
              </a:rPr>
              <a:t>- główne założenia projektu</a:t>
            </a:r>
            <a:br>
              <a:rPr sz="2800"/>
            </a:br>
            <a:endParaRPr b="0" lang="pl-PL" sz="2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69" name="Obraz 7" descr=""/>
          <p:cNvPicPr/>
          <p:nvPr/>
        </p:nvPicPr>
        <p:blipFill>
          <a:blip r:embed="rId2"/>
          <a:stretch/>
        </p:blipFill>
        <p:spPr>
          <a:xfrm>
            <a:off x="9848880" y="0"/>
            <a:ext cx="2342160" cy="15912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70" name="pole tekstowe 2"/>
          <p:cNvSpPr/>
          <p:nvPr/>
        </p:nvSpPr>
        <p:spPr>
          <a:xfrm>
            <a:off x="-1680480" y="6604560"/>
            <a:ext cx="4460400" cy="275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0" lang="pl-PL" sz="1200" strike="noStrike" u="none">
                <a:solidFill>
                  <a:schemeClr val="lt1"/>
                </a:solidFill>
                <a:effectLst/>
                <a:uFillTx/>
                <a:latin typeface="Aptos"/>
              </a:rPr>
              <a:t>Wizualizacja: </a:t>
            </a:r>
            <a:r>
              <a:rPr b="0" lang="pl-PL" sz="1200" strike="noStrike" u="none">
                <a:solidFill>
                  <a:schemeClr val="lt1"/>
                </a:solidFill>
                <a:effectLst/>
                <a:uFillTx/>
                <a:latin typeface="Aptos"/>
                <a:ea typeface="Aptos"/>
              </a:rPr>
              <a:t>AMC – Andrzej M. Chołdzyński Sp. z o.o.  Sp. k.</a:t>
            </a:r>
            <a:endParaRPr b="0" lang="pl-PL" sz="1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1250">
        <p:wipe dir="r"/>
      </p:transition>
    </mc:Choice>
    <mc:Fallback>
      <p:transition spd="slow">
        <p:wipe dir="r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withEffect" fill="hold" presetClass="entr" presetID="10">
                                  <p:stCondLst>
                                    <p:cond delay="1000"/>
                                  </p:stCondLst>
                                  <p:iterate type="el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7" dur="7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Obraz 7" descr="Obraz zawierający roślina, na wolnym powietrzu, niebo, drzewo&#10;&#10;Zawartość wygenerowana przez sztuczną inteligencję może być niepoprawna."/>
          <p:cNvPicPr/>
          <p:nvPr/>
        </p:nvPicPr>
        <p:blipFill>
          <a:blip r:embed="rId1"/>
          <a:srcRect l="39270" t="0" r="293" b="13716"/>
          <a:stretch/>
        </p:blipFill>
        <p:spPr>
          <a:xfrm>
            <a:off x="0" y="3600"/>
            <a:ext cx="7389360" cy="68569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21" name="PlaceHolder 1"/>
          <p:cNvSpPr>
            <a:spLocks noGrp="1"/>
          </p:cNvSpPr>
          <p:nvPr>
            <p:ph type="title"/>
          </p:nvPr>
        </p:nvSpPr>
        <p:spPr>
          <a:xfrm>
            <a:off x="8079840" y="388800"/>
            <a:ext cx="3368160" cy="727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rmAutofit/>
          </a:bodyPr>
          <a:p>
            <a:pPr indent="0" algn="ctr" defTabSz="914400">
              <a:lnSpc>
                <a:spcPct val="90000"/>
              </a:lnSpc>
              <a:buNone/>
              <a:tabLst>
                <a:tab algn="l" pos="0"/>
              </a:tabLst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Aptos Display"/>
              </a:rPr>
              <a:t>Etap II</a:t>
            </a:r>
            <a:endParaRPr b="0" lang="pl-PL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22" name="Rectangle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>
            <a:off x="2880720" y="2347200"/>
            <a:ext cx="1629720" cy="7389360"/>
          </a:xfrm>
          <a:prstGeom prst="rect">
            <a:avLst/>
          </a:prstGeom>
          <a:gradFill rotWithShape="0">
            <a:gsLst>
              <a:gs pos="0">
                <a:srgbClr val="a02b93"/>
              </a:gs>
              <a:gs pos="47000">
                <a:srgbClr val="e97132">
                  <a:alpha val="0"/>
                </a:srgbClr>
              </a:gs>
            </a:gsLst>
            <a:lin ang="168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trike="noStrike" u="none">
              <a:solidFill>
                <a:schemeClr val="lt1"/>
              </a:solidFill>
              <a:effectLst/>
              <a:uFillTx/>
              <a:latin typeface="Aptos"/>
            </a:endParaRPr>
          </a:p>
        </p:txBody>
      </p:sp>
      <p:sp>
        <p:nvSpPr>
          <p:cNvPr id="123" name="Rectangle 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 flipV="1" rot="5400000">
            <a:off x="-1919520" y="1917720"/>
            <a:ext cx="6853320" cy="3015000"/>
          </a:xfrm>
          <a:prstGeom prst="rect">
            <a:avLst/>
          </a:prstGeom>
          <a:gradFill rotWithShape="0">
            <a:gsLst>
              <a:gs pos="0">
                <a:srgbClr val="a02b93"/>
              </a:gs>
              <a:gs pos="47000">
                <a:srgbClr val="e97132">
                  <a:alpha val="0"/>
                </a:srgbClr>
              </a:gs>
            </a:gsLst>
            <a:lin ang="20400000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r" defTabSz="914400">
              <a:lnSpc>
                <a:spcPct val="100000"/>
              </a:lnSpc>
            </a:pPr>
            <a:endParaRPr b="0" lang="en-US" sz="1800" strike="noStrike" u="none">
              <a:solidFill>
                <a:schemeClr val="lt1"/>
              </a:solidFill>
              <a:effectLst/>
              <a:uFillTx/>
              <a:latin typeface="Aptos"/>
            </a:endParaRPr>
          </a:p>
        </p:txBody>
      </p:sp>
      <p:sp>
        <p:nvSpPr>
          <p:cNvPr id="124" name="Rectangle 2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>
            <a:off x="4462920" y="4426200"/>
            <a:ext cx="2927520" cy="2431800"/>
          </a:xfrm>
          <a:prstGeom prst="rect">
            <a:avLst/>
          </a:prstGeom>
          <a:gradFill rotWithShape="0">
            <a:gsLst>
              <a:gs pos="49000">
                <a:srgbClr val="d86ecc">
                  <a:alpha val="0"/>
                </a:srgbClr>
              </a:gs>
              <a:gs pos="100000">
                <a:srgbClr val="e97132"/>
              </a:gs>
            </a:gsLst>
            <a:lin ang="13500000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r" defTabSz="914400">
              <a:lnSpc>
                <a:spcPct val="100000"/>
              </a:lnSpc>
            </a:pPr>
            <a:endParaRPr b="0" lang="en-US" sz="1800" strike="noStrike" u="none">
              <a:solidFill>
                <a:schemeClr val="lt1"/>
              </a:solidFill>
              <a:effectLst/>
              <a:uFillTx/>
              <a:latin typeface="Aptos"/>
            </a:endParaRPr>
          </a:p>
        </p:txBody>
      </p:sp>
      <p:sp>
        <p:nvSpPr>
          <p:cNvPr id="125" name="PlaceHolder 2"/>
          <p:cNvSpPr>
            <a:spLocks noGrp="1"/>
          </p:cNvSpPr>
          <p:nvPr>
            <p:ph/>
          </p:nvPr>
        </p:nvSpPr>
        <p:spPr>
          <a:xfrm>
            <a:off x="7577640" y="1486440"/>
            <a:ext cx="4372920" cy="51138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indent="0" algn="ctr" defTabSz="914400">
              <a:lnSpc>
                <a:spcPct val="90000"/>
              </a:lnSpc>
              <a:spcBef>
                <a:spcPts val="1001"/>
              </a:spcBef>
              <a:spcAft>
                <a:spcPts val="799"/>
              </a:spcAft>
              <a:buNone/>
              <a:tabLst>
                <a:tab algn="l" pos="0"/>
              </a:tabLst>
            </a:pPr>
            <a:r>
              <a:rPr b="1" lang="pl-PL" sz="1600" strike="noStrike" u="none">
                <a:solidFill>
                  <a:schemeClr val="dk1"/>
                </a:solidFill>
                <a:effectLst/>
                <a:uFillTx/>
                <a:latin typeface="Aptos"/>
                <a:ea typeface="Aptos"/>
              </a:rPr>
              <a:t>Projektant: </a:t>
            </a:r>
            <a:r>
              <a:rPr b="0" lang="pl-PL" sz="1600" strike="noStrike" u="none">
                <a:solidFill>
                  <a:schemeClr val="dk1"/>
                </a:solidFill>
                <a:effectLst/>
                <a:uFillTx/>
                <a:latin typeface="Aptos"/>
                <a:ea typeface="Aptos"/>
              </a:rPr>
              <a:t>AMC – Andrzej M. Chołdzyński Sp. z o.o.  Sp. k.</a:t>
            </a:r>
            <a:endParaRPr b="0" lang="pl-PL" sz="1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 algn="ctr" defTabSz="914400">
              <a:lnSpc>
                <a:spcPct val="90000"/>
              </a:lnSpc>
              <a:spcBef>
                <a:spcPts val="1001"/>
              </a:spcBef>
              <a:spcAft>
                <a:spcPts val="799"/>
              </a:spcAft>
              <a:buNone/>
              <a:tabLst>
                <a:tab algn="l" pos="0"/>
              </a:tabLst>
            </a:pPr>
            <a:r>
              <a:rPr b="1" lang="pl-PL" sz="1600" strike="noStrike" u="none">
                <a:solidFill>
                  <a:schemeClr val="dk1"/>
                </a:solidFill>
                <a:effectLst/>
                <a:uFillTx/>
                <a:latin typeface="Aptos"/>
                <a:ea typeface="Aptos"/>
              </a:rPr>
              <a:t>Powierzchnia zabudowy: </a:t>
            </a:r>
            <a:r>
              <a:rPr b="0" lang="pl-PL" sz="1600" strike="noStrike" u="none">
                <a:solidFill>
                  <a:schemeClr val="dk1"/>
                </a:solidFill>
                <a:effectLst/>
                <a:uFillTx/>
                <a:latin typeface="Aptos"/>
                <a:ea typeface="Aptos"/>
              </a:rPr>
              <a:t>9 615,00 m</a:t>
            </a:r>
            <a:r>
              <a:rPr b="0" lang="pl-PL" sz="1600" strike="noStrike" u="none" baseline="30000">
                <a:solidFill>
                  <a:schemeClr val="dk1"/>
                </a:solidFill>
                <a:effectLst/>
                <a:uFillTx/>
                <a:latin typeface="Aptos"/>
                <a:ea typeface="Aptos"/>
              </a:rPr>
              <a:t>2</a:t>
            </a:r>
            <a:endParaRPr b="0" lang="pl-PL" sz="1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 algn="ctr" defTabSz="914400">
              <a:lnSpc>
                <a:spcPct val="90000"/>
              </a:lnSpc>
              <a:spcBef>
                <a:spcPts val="1001"/>
              </a:spcBef>
              <a:spcAft>
                <a:spcPts val="799"/>
              </a:spcAft>
              <a:buNone/>
              <a:tabLst>
                <a:tab algn="l" pos="0"/>
              </a:tabLst>
            </a:pPr>
            <a:r>
              <a:rPr b="1" lang="pl-PL" sz="1600" strike="noStrike" u="none">
                <a:solidFill>
                  <a:schemeClr val="dk1"/>
                </a:solidFill>
                <a:effectLst/>
                <a:uFillTx/>
                <a:latin typeface="Aptos"/>
                <a:ea typeface="Aptos"/>
              </a:rPr>
              <a:t>Powierzchnia użytkowa: </a:t>
            </a:r>
            <a:r>
              <a:rPr b="0" lang="pl-PL" sz="1600" strike="noStrike" u="none">
                <a:solidFill>
                  <a:schemeClr val="dk1"/>
                </a:solidFill>
                <a:effectLst/>
                <a:uFillTx/>
                <a:latin typeface="Aptos"/>
                <a:ea typeface="Aptos"/>
              </a:rPr>
              <a:t>27 888,00 m</a:t>
            </a:r>
            <a:r>
              <a:rPr b="0" lang="pl-PL" sz="1600" strike="noStrike" u="none" baseline="30000">
                <a:solidFill>
                  <a:schemeClr val="dk1"/>
                </a:solidFill>
                <a:effectLst/>
                <a:uFillTx/>
                <a:latin typeface="Aptos"/>
                <a:ea typeface="Aptos"/>
              </a:rPr>
              <a:t>2</a:t>
            </a:r>
            <a:endParaRPr b="0" lang="pl-PL" sz="1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 algn="ctr" defTabSz="914400">
              <a:lnSpc>
                <a:spcPct val="90000"/>
              </a:lnSpc>
              <a:spcBef>
                <a:spcPts val="1001"/>
              </a:spcBef>
              <a:spcAft>
                <a:spcPts val="799"/>
              </a:spcAft>
              <a:buNone/>
              <a:tabLst>
                <a:tab algn="l" pos="0"/>
              </a:tabLst>
            </a:pPr>
            <a:r>
              <a:rPr b="1" lang="pl-PL" sz="1600" strike="noStrike" u="none">
                <a:solidFill>
                  <a:schemeClr val="dk1"/>
                </a:solidFill>
                <a:effectLst/>
                <a:uFillTx/>
                <a:latin typeface="Aptos"/>
                <a:ea typeface="Aptos"/>
              </a:rPr>
              <a:t>Liczba miejsc postojowych</a:t>
            </a:r>
            <a:br>
              <a:rPr sz="1600"/>
            </a:br>
            <a:r>
              <a:rPr b="1" lang="pl-PL" sz="1600" strike="noStrike" u="none">
                <a:solidFill>
                  <a:schemeClr val="dk1"/>
                </a:solidFill>
                <a:effectLst/>
                <a:uFillTx/>
                <a:latin typeface="Aptos"/>
                <a:ea typeface="Aptos"/>
              </a:rPr>
              <a:t>w parkingu podziemnym:</a:t>
            </a:r>
            <a:r>
              <a:rPr b="0" lang="pl-PL" sz="1600" strike="noStrike" u="none">
                <a:solidFill>
                  <a:schemeClr val="dk1"/>
                </a:solidFill>
                <a:effectLst/>
                <a:uFillTx/>
                <a:latin typeface="Aptos"/>
                <a:ea typeface="Aptos"/>
              </a:rPr>
              <a:t> 301</a:t>
            </a:r>
            <a:endParaRPr b="0" lang="pl-PL" sz="1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 algn="ctr" defTabSz="914400">
              <a:lnSpc>
                <a:spcPct val="90000"/>
              </a:lnSpc>
              <a:spcBef>
                <a:spcPts val="1001"/>
              </a:spcBef>
              <a:spcAft>
                <a:spcPts val="799"/>
              </a:spcAft>
              <a:buNone/>
              <a:tabLst>
                <a:tab algn="l" pos="0"/>
              </a:tabLst>
            </a:pPr>
            <a:r>
              <a:rPr b="1" lang="pl-PL" sz="1600" strike="noStrike" u="none">
                <a:solidFill>
                  <a:schemeClr val="dk1"/>
                </a:solidFill>
                <a:effectLst/>
                <a:uFillTx/>
                <a:latin typeface="Aptos"/>
                <a:ea typeface="Aptos"/>
              </a:rPr>
              <a:t>Liczba miejsc postojowych</a:t>
            </a:r>
            <a:br>
              <a:rPr sz="1600"/>
            </a:br>
            <a:r>
              <a:rPr b="1" lang="pl-PL" sz="1600" strike="noStrike" u="none">
                <a:solidFill>
                  <a:schemeClr val="dk1"/>
                </a:solidFill>
                <a:effectLst/>
                <a:uFillTx/>
                <a:latin typeface="Aptos"/>
                <a:ea typeface="Aptos"/>
              </a:rPr>
              <a:t>na zewnętrz:</a:t>
            </a:r>
            <a:r>
              <a:rPr b="0" lang="pl-PL" sz="1600" strike="noStrike" u="none">
                <a:solidFill>
                  <a:schemeClr val="dk1"/>
                </a:solidFill>
                <a:effectLst/>
                <a:uFillTx/>
                <a:latin typeface="Aptos"/>
                <a:ea typeface="Aptos"/>
              </a:rPr>
              <a:t> 207</a:t>
            </a:r>
            <a:endParaRPr b="0" lang="pl-PL" sz="1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 algn="ctr" defTabSz="914400">
              <a:lnSpc>
                <a:spcPct val="90000"/>
              </a:lnSpc>
              <a:spcBef>
                <a:spcPts val="1001"/>
              </a:spcBef>
              <a:spcAft>
                <a:spcPts val="799"/>
              </a:spcAft>
              <a:buNone/>
              <a:tabLst>
                <a:tab algn="l" pos="0"/>
              </a:tabLst>
            </a:pPr>
            <a:r>
              <a:rPr b="0" lang="pl-PL" sz="1600" strike="noStrike" u="none">
                <a:solidFill>
                  <a:schemeClr val="dk1"/>
                </a:solidFill>
                <a:effectLst/>
                <a:uFillTx/>
                <a:latin typeface="Aptos"/>
                <a:ea typeface="Aptos"/>
              </a:rPr>
              <a:t>Uzyskano decyzję o warunkach zabudowy. W kwietniu 2025 r. wszczęto postępowanie administracyjne w sprawie wydania decyzji o pozwoleniu na budowę. Obecnie trwa weryfikacja projektu wykonawczego.</a:t>
            </a:r>
            <a:endParaRPr b="0" lang="pl-PL" sz="1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26" name="pole tekstowe 8"/>
          <p:cNvSpPr/>
          <p:nvPr/>
        </p:nvSpPr>
        <p:spPr>
          <a:xfrm>
            <a:off x="1080" y="6577200"/>
            <a:ext cx="4867200" cy="273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0" lang="pl-PL" sz="1200" strike="noStrike" u="none">
                <a:solidFill>
                  <a:schemeClr val="lt1"/>
                </a:solidFill>
                <a:effectLst/>
                <a:uFillTx/>
                <a:latin typeface="Aptos"/>
              </a:rPr>
              <a:t>Wizualizacja: </a:t>
            </a:r>
            <a:r>
              <a:rPr b="0" lang="pl-PL" sz="1200" strike="noStrike" u="none">
                <a:solidFill>
                  <a:schemeClr val="lt1"/>
                </a:solidFill>
                <a:effectLst/>
                <a:uFillTx/>
                <a:latin typeface="Aptos"/>
                <a:ea typeface="Aptos"/>
              </a:rPr>
              <a:t>AMC – Andrzej M. Chołdzyński Sp. z o.o.  Sp. k.</a:t>
            </a:r>
            <a:endParaRPr b="0" lang="pl-PL" sz="1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1250">
        <p:wipe dir="r"/>
      </p:transition>
    </mc:Choice>
    <mc:Fallback>
      <p:transition spd="slow">
        <p:wipe dir="r"/>
      </p:transition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Obraz 6" descr="Obraz zawierający zrzut ekranu, Modelarstwo redukcyjne&#10;&#10;Zawartość wygenerowana przez sztuczną inteligencję może być niepoprawna."/>
          <p:cNvPicPr/>
          <p:nvPr/>
        </p:nvPicPr>
        <p:blipFill>
          <a:blip r:embed="rId1"/>
          <a:srcRect l="18657" t="0" r="21835" b="0"/>
          <a:stretch/>
        </p:blipFill>
        <p:spPr>
          <a:xfrm>
            <a:off x="0" y="-3600"/>
            <a:ext cx="7389360" cy="68493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28" name="PlaceHolder 1"/>
          <p:cNvSpPr>
            <a:spLocks noGrp="1"/>
          </p:cNvSpPr>
          <p:nvPr>
            <p:ph type="title"/>
          </p:nvPr>
        </p:nvSpPr>
        <p:spPr>
          <a:xfrm>
            <a:off x="8843760" y="318600"/>
            <a:ext cx="2158200" cy="7754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rmAutofit/>
          </a:bodyPr>
          <a:p>
            <a:pPr indent="0" algn="ctr" defTabSz="914400">
              <a:lnSpc>
                <a:spcPct val="90000"/>
              </a:lnSpc>
              <a:buNone/>
              <a:tabLst>
                <a:tab algn="l" pos="0"/>
              </a:tabLst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Aptos Display"/>
              </a:rPr>
              <a:t>Etap VI</a:t>
            </a:r>
            <a:endParaRPr b="0" lang="pl-PL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29" name="Rectangle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>
            <a:off x="2519640" y="2336040"/>
            <a:ext cx="1629720" cy="7389360"/>
          </a:xfrm>
          <a:prstGeom prst="rect">
            <a:avLst/>
          </a:prstGeom>
          <a:gradFill rotWithShape="0">
            <a:gsLst>
              <a:gs pos="0">
                <a:srgbClr val="a02b93"/>
              </a:gs>
              <a:gs pos="47000">
                <a:srgbClr val="e97132">
                  <a:alpha val="0"/>
                </a:srgbClr>
              </a:gs>
            </a:gsLst>
            <a:lin ang="168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trike="noStrike" u="none">
              <a:solidFill>
                <a:schemeClr val="lt1"/>
              </a:solidFill>
              <a:effectLst/>
              <a:uFillTx/>
              <a:latin typeface="Aptos"/>
            </a:endParaRPr>
          </a:p>
        </p:txBody>
      </p:sp>
      <p:sp>
        <p:nvSpPr>
          <p:cNvPr id="130" name="Rectangle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 flipV="1" rot="5400000">
            <a:off x="-1919520" y="1917720"/>
            <a:ext cx="6853320" cy="3015000"/>
          </a:xfrm>
          <a:prstGeom prst="rect">
            <a:avLst/>
          </a:prstGeom>
          <a:gradFill rotWithShape="0">
            <a:gsLst>
              <a:gs pos="0">
                <a:srgbClr val="a02b93"/>
              </a:gs>
              <a:gs pos="47000">
                <a:srgbClr val="e97132">
                  <a:alpha val="0"/>
                </a:srgbClr>
              </a:gs>
            </a:gsLst>
            <a:lin ang="20400000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r" defTabSz="914400">
              <a:lnSpc>
                <a:spcPct val="100000"/>
              </a:lnSpc>
            </a:pPr>
            <a:endParaRPr b="0" lang="en-US" sz="1800" strike="noStrike" u="none">
              <a:solidFill>
                <a:schemeClr val="lt1"/>
              </a:solidFill>
              <a:effectLst/>
              <a:uFillTx/>
              <a:latin typeface="Aptos"/>
            </a:endParaRPr>
          </a:p>
        </p:txBody>
      </p:sp>
      <p:sp>
        <p:nvSpPr>
          <p:cNvPr id="131" name="Rectangle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>
            <a:off x="4462920" y="4426200"/>
            <a:ext cx="2927520" cy="2431800"/>
          </a:xfrm>
          <a:prstGeom prst="rect">
            <a:avLst/>
          </a:prstGeom>
          <a:gradFill rotWithShape="0">
            <a:gsLst>
              <a:gs pos="49000">
                <a:srgbClr val="d86ecc">
                  <a:alpha val="0"/>
                </a:srgbClr>
              </a:gs>
              <a:gs pos="100000">
                <a:srgbClr val="e97132"/>
              </a:gs>
            </a:gsLst>
            <a:lin ang="13500000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r" defTabSz="914400">
              <a:lnSpc>
                <a:spcPct val="100000"/>
              </a:lnSpc>
            </a:pPr>
            <a:endParaRPr b="0" lang="en-US" sz="1800" strike="noStrike" u="none">
              <a:solidFill>
                <a:schemeClr val="lt1"/>
              </a:solidFill>
              <a:effectLst/>
              <a:uFillTx/>
              <a:latin typeface="Aptos"/>
            </a:endParaRPr>
          </a:p>
        </p:txBody>
      </p:sp>
      <p:sp>
        <p:nvSpPr>
          <p:cNvPr id="132" name="PlaceHolder 2"/>
          <p:cNvSpPr>
            <a:spLocks noGrp="1"/>
          </p:cNvSpPr>
          <p:nvPr>
            <p:ph/>
          </p:nvPr>
        </p:nvSpPr>
        <p:spPr>
          <a:xfrm>
            <a:off x="7731000" y="1111680"/>
            <a:ext cx="4221360" cy="4629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algn="ctr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pl-PL" sz="1450" strike="noStrike" u="none">
                <a:solidFill>
                  <a:srgbClr val="000000"/>
                </a:solidFill>
                <a:effectLst/>
                <a:uFillTx/>
                <a:latin typeface="Aptos"/>
                <a:ea typeface="Aptos"/>
              </a:rPr>
              <a:t>Zadanie inwestycyjne pn.: </a:t>
            </a:r>
            <a:r>
              <a:rPr b="0" lang="pl-PL" sz="1450" strike="noStrike" u="none">
                <a:solidFill>
                  <a:srgbClr val="000000"/>
                </a:solidFill>
                <a:effectLst/>
                <a:uFillTx/>
                <a:latin typeface="Aptos"/>
                <a:ea typeface="Aptos"/>
              </a:rPr>
              <a:t>"Dzielnica Nowych Technologii zagospodarowanie terenu szybu Poniatowski etap VI;</a:t>
            </a:r>
            <a:endParaRPr b="0" lang="pl-PL" sz="145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 algn="ctr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pl-PL" sz="1450" strike="noStrike" u="none">
                <a:solidFill>
                  <a:srgbClr val="000000"/>
                </a:solidFill>
                <a:effectLst/>
                <a:uFillTx/>
                <a:latin typeface="Aptos"/>
                <a:ea typeface="Aptos"/>
              </a:rPr>
              <a:t>Przygotowanie koncepcji zagospodarowania terenu przez firmę KUMSTUDIO;</a:t>
            </a:r>
            <a:endParaRPr b="0" lang="pl-PL" sz="145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 algn="ctr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pl-PL" sz="1450" strike="noStrike" u="none">
                <a:solidFill>
                  <a:srgbClr val="000000"/>
                </a:solidFill>
                <a:effectLst/>
                <a:uFillTx/>
                <a:latin typeface="Aptos"/>
                <a:ea typeface="Aptos"/>
              </a:rPr>
              <a:t>Ogłoszenie naboru partnera społecznego do realizacji projektu;</a:t>
            </a:r>
            <a:endParaRPr b="0" lang="pl-PL" sz="145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 algn="ctr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pl-PL" sz="1450" strike="noStrike" u="none">
                <a:solidFill>
                  <a:srgbClr val="000000"/>
                </a:solidFill>
                <a:effectLst/>
                <a:uFillTx/>
                <a:latin typeface="Aptos"/>
                <a:ea typeface="Aptos"/>
              </a:rPr>
              <a:t>Przygotowanie wniosku o dofinansowanie.</a:t>
            </a:r>
            <a:endParaRPr b="0" lang="pl-PL" sz="145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 algn="ctr" defTabSz="914400">
              <a:lnSpc>
                <a:spcPct val="107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pl-PL" sz="1450" strike="noStrike" u="none">
                <a:solidFill>
                  <a:schemeClr val="dk1"/>
                </a:solidFill>
                <a:effectLst/>
                <a:uFillTx/>
                <a:latin typeface="Aptos"/>
                <a:ea typeface="Aptos"/>
              </a:rPr>
              <a:t>budynek nr 1 (maszyny wyciągowej), </a:t>
            </a:r>
            <a:br>
              <a:rPr sz="1450"/>
            </a:br>
            <a:r>
              <a:rPr b="0" lang="pl-PL" sz="1450" strike="noStrike" u="none">
                <a:solidFill>
                  <a:schemeClr val="dk1"/>
                </a:solidFill>
                <a:effectLst/>
                <a:uFillTx/>
                <a:latin typeface="Aptos"/>
                <a:ea typeface="Aptos"/>
              </a:rPr>
              <a:t>2 (warsztatu i wentylatorów), 3 (nadszybia </a:t>
            </a:r>
            <a:br>
              <a:rPr sz="1450"/>
            </a:br>
            <a:r>
              <a:rPr b="0" lang="pl-PL" sz="1450" strike="noStrike" u="none">
                <a:solidFill>
                  <a:schemeClr val="dk1"/>
                </a:solidFill>
                <a:effectLst/>
                <a:uFillTx/>
                <a:latin typeface="Aptos"/>
                <a:ea typeface="Aptos"/>
              </a:rPr>
              <a:t>z wieżą wyciągową i łącznikiem) – funkcja wystawiennicza oraz edukacyjna, półotwarta pracownia konserwatorska w budynku nr 2;</a:t>
            </a:r>
            <a:endParaRPr b="0" lang="pl-PL" sz="145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 algn="ctr" defTabSz="914400">
              <a:lnSpc>
                <a:spcPct val="107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pl-PL" sz="1450" strike="noStrike" u="none">
                <a:solidFill>
                  <a:schemeClr val="dk1"/>
                </a:solidFill>
                <a:effectLst/>
                <a:uFillTx/>
                <a:latin typeface="Aptos"/>
                <a:ea typeface="Aptos"/>
              </a:rPr>
              <a:t>budynek nr 4 (laboratorium) – funkcja społeczna - centrum społecznościowe, kawiarnia-bistro, biura partnera społecznego, salka coworkingowa;</a:t>
            </a:r>
            <a:endParaRPr b="0" lang="pl-PL" sz="145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 algn="ctr" defTabSz="914400">
              <a:lnSpc>
                <a:spcPct val="107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pl-PL" sz="1450" strike="noStrike" u="none">
                <a:solidFill>
                  <a:schemeClr val="dk1"/>
                </a:solidFill>
                <a:effectLst/>
                <a:uFillTx/>
                <a:latin typeface="Aptos"/>
                <a:ea typeface="Aptos"/>
              </a:rPr>
              <a:t>budynek nr 5 (łaźnia) – funkcja warsztatowa, wystawienniczo-eventowa, makerspace.</a:t>
            </a:r>
            <a:endParaRPr b="0" lang="pl-PL" sz="145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33" name="pole tekstowe 5"/>
          <p:cNvSpPr/>
          <p:nvPr/>
        </p:nvSpPr>
        <p:spPr>
          <a:xfrm>
            <a:off x="-558720" y="6570000"/>
            <a:ext cx="3978720" cy="273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0" lang="pl-PL" sz="1200" strike="noStrike" u="none">
                <a:solidFill>
                  <a:schemeClr val="lt1"/>
                </a:solidFill>
                <a:effectLst/>
                <a:uFillTx/>
                <a:latin typeface="Aptos"/>
              </a:rPr>
              <a:t>Wizualizacja: KUMSTUDIO Sp. z o.o.</a:t>
            </a:r>
            <a:endParaRPr b="0" lang="pl-PL" sz="1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1250">
        <p:wipe dir="r"/>
      </p:transition>
    </mc:Choice>
    <mc:Fallback>
      <p:transition spd="slow">
        <p:wipe dir="r"/>
      </p:transition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" descr="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r:link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7360" y="18000"/>
            <a:ext cx="12191040" cy="68569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1250">
        <p:wipe dir="r"/>
      </p:transition>
    </mc:Choice>
    <mc:Fallback>
      <p:transition spd="slow">
        <p:wipe dir="r"/>
      </p:transition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Tytuł 1"/>
          <p:cNvSpPr/>
          <p:nvPr/>
        </p:nvSpPr>
        <p:spPr>
          <a:xfrm>
            <a:off x="7390080" y="2243160"/>
            <a:ext cx="4840560" cy="1591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/>
          </a:bodyPr>
          <a:p>
            <a:pPr algn="ctr" defTabSz="914400">
              <a:lnSpc>
                <a:spcPct val="90000"/>
              </a:lnSpc>
            </a:pPr>
            <a:r>
              <a:rPr b="1" lang="pl-PL" sz="4400" strike="noStrike" u="none">
                <a:solidFill>
                  <a:schemeClr val="dk1"/>
                </a:solidFill>
                <a:effectLst/>
                <a:uFillTx/>
                <a:latin typeface="Aptos Display"/>
              </a:rPr>
              <a:t>Dziękuję za uwagę!</a:t>
            </a:r>
            <a:endParaRPr b="0" lang="pl-PL" sz="4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136" name="Obraz 5" descr=""/>
          <p:cNvPicPr/>
          <p:nvPr/>
        </p:nvPicPr>
        <p:blipFill>
          <a:blip r:embed="rId1"/>
          <a:stretch/>
        </p:blipFill>
        <p:spPr>
          <a:xfrm>
            <a:off x="8067600" y="265320"/>
            <a:ext cx="3677760" cy="24991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37" name="Obraz 6" descr="Obraz zawierający kilka&#10;&#10;Opis wygenerowany automatycznie"/>
          <p:cNvPicPr/>
          <p:nvPr/>
        </p:nvPicPr>
        <p:blipFill>
          <a:blip r:embed="rId2"/>
          <a:srcRect l="27071" t="0" r="19048" b="0"/>
          <a:stretch/>
        </p:blipFill>
        <p:spPr>
          <a:xfrm>
            <a:off x="0" y="0"/>
            <a:ext cx="7389000" cy="68569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38" name="pole tekstowe 8"/>
          <p:cNvSpPr/>
          <p:nvPr/>
        </p:nvSpPr>
        <p:spPr>
          <a:xfrm>
            <a:off x="7594560" y="4327560"/>
            <a:ext cx="4431960" cy="829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1" lang="pl-PL" sz="2400" strike="noStrike" u="none">
                <a:solidFill>
                  <a:schemeClr val="dk1">
                    <a:lumMod val="85000"/>
                    <a:lumOff val="15000"/>
                  </a:schemeClr>
                </a:solidFill>
                <a:effectLst/>
                <a:uFillTx/>
                <a:latin typeface="Aptos"/>
              </a:rPr>
              <a:t>Mariusz Jankowski</a:t>
            </a:r>
            <a:endParaRPr b="0" lang="pl-PL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b="1" lang="pl-PL" sz="2400" strike="noStrike" u="none">
                <a:solidFill>
                  <a:schemeClr val="dk1">
                    <a:lumMod val="85000"/>
                    <a:lumOff val="15000"/>
                  </a:schemeClr>
                </a:solidFill>
                <a:effectLst/>
                <a:uFillTx/>
                <a:latin typeface="Aptos"/>
              </a:rPr>
              <a:t>Wydział Obsługi Inwestorów</a:t>
            </a:r>
            <a:endParaRPr b="0" lang="pl-PL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39" name="pole tekstowe 9"/>
          <p:cNvSpPr/>
          <p:nvPr/>
        </p:nvSpPr>
        <p:spPr>
          <a:xfrm>
            <a:off x="-187200" y="6577200"/>
            <a:ext cx="4460400" cy="275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0" lang="pl-PL" sz="1200" strike="noStrike" u="none">
                <a:solidFill>
                  <a:schemeClr val="lt1"/>
                </a:solidFill>
                <a:effectLst/>
                <a:uFillTx/>
                <a:latin typeface="Aptos"/>
              </a:rPr>
              <a:t>Wizualizacja: </a:t>
            </a:r>
            <a:r>
              <a:rPr b="0" lang="pl-PL" sz="1200" strike="noStrike" u="none">
                <a:solidFill>
                  <a:schemeClr val="lt1"/>
                </a:solidFill>
                <a:effectLst/>
                <a:uFillTx/>
                <a:latin typeface="Aptos"/>
                <a:ea typeface="Aptos"/>
              </a:rPr>
              <a:t>AMC – Andrzej M. Chołdzyński Sp. z o.o.  Sp. k.</a:t>
            </a:r>
            <a:endParaRPr b="0" lang="pl-PL" sz="1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1250">
        <p:wipe dir="r"/>
      </p:transition>
    </mc:Choice>
    <mc:Fallback>
      <p:transition spd="slow">
        <p:wipe dir="r"/>
      </p:transition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8323200" y="110160"/>
            <a:ext cx="3368160" cy="12794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rmAutofit lnSpcReduction="9999"/>
          </a:bodyPr>
          <a:p>
            <a:pPr indent="0" algn="ctr" defTabSz="914400">
              <a:lnSpc>
                <a:spcPct val="90000"/>
              </a:lnSpc>
              <a:buNone/>
              <a:tabLst>
                <a:tab algn="l" pos="0"/>
              </a:tabLst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Aptos Display"/>
              </a:rPr>
              <a:t>Dzielnica Nowych Technologii</a:t>
            </a:r>
            <a:endParaRPr b="0" lang="pl-PL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72" name="Obraz 3" descr="Obraz zawierający drzewo, kolorowy, przejażdżka"/>
          <p:cNvPicPr/>
          <p:nvPr/>
        </p:nvPicPr>
        <p:blipFill>
          <a:blip r:embed="rId1"/>
          <a:srcRect l="1773" t="0" r="17397" b="0"/>
          <a:stretch/>
        </p:blipFill>
        <p:spPr>
          <a:xfrm>
            <a:off x="0" y="0"/>
            <a:ext cx="7389000" cy="68569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73" name="Rectangle 4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>
            <a:off x="2880720" y="2347200"/>
            <a:ext cx="1629720" cy="7389360"/>
          </a:xfrm>
          <a:prstGeom prst="rect">
            <a:avLst/>
          </a:prstGeom>
          <a:gradFill rotWithShape="0">
            <a:gsLst>
              <a:gs pos="0">
                <a:srgbClr val="a02b93"/>
              </a:gs>
              <a:gs pos="47000">
                <a:srgbClr val="e97132">
                  <a:alpha val="0"/>
                </a:srgbClr>
              </a:gs>
            </a:gsLst>
            <a:lin ang="168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trike="noStrike" u="none">
              <a:solidFill>
                <a:schemeClr val="lt1"/>
              </a:solidFill>
              <a:effectLst/>
              <a:uFillTx/>
              <a:latin typeface="Aptos"/>
            </a:endParaRPr>
          </a:p>
        </p:txBody>
      </p:sp>
      <p:sp>
        <p:nvSpPr>
          <p:cNvPr id="74" name="Rectangle 4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 flipV="1" rot="5400000">
            <a:off x="-1919520" y="1917720"/>
            <a:ext cx="6853320" cy="3015000"/>
          </a:xfrm>
          <a:prstGeom prst="rect">
            <a:avLst/>
          </a:prstGeom>
          <a:gradFill rotWithShape="0">
            <a:gsLst>
              <a:gs pos="0">
                <a:srgbClr val="a02b93"/>
              </a:gs>
              <a:gs pos="47000">
                <a:srgbClr val="e97132">
                  <a:alpha val="0"/>
                </a:srgbClr>
              </a:gs>
            </a:gsLst>
            <a:lin ang="20400000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r" defTabSz="914400">
              <a:lnSpc>
                <a:spcPct val="100000"/>
              </a:lnSpc>
            </a:pPr>
            <a:endParaRPr b="0" lang="en-US" sz="1800" strike="noStrike" u="none">
              <a:solidFill>
                <a:schemeClr val="lt1"/>
              </a:solidFill>
              <a:effectLst/>
              <a:uFillTx/>
              <a:latin typeface="Aptos"/>
            </a:endParaRPr>
          </a:p>
        </p:txBody>
      </p:sp>
      <p:sp>
        <p:nvSpPr>
          <p:cNvPr id="75" name="Rectangle 4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>
            <a:off x="4462920" y="4426200"/>
            <a:ext cx="2927520" cy="2431800"/>
          </a:xfrm>
          <a:prstGeom prst="rect">
            <a:avLst/>
          </a:prstGeom>
          <a:gradFill rotWithShape="0">
            <a:gsLst>
              <a:gs pos="49000">
                <a:srgbClr val="d86ecc">
                  <a:alpha val="0"/>
                </a:srgbClr>
              </a:gs>
              <a:gs pos="100000">
                <a:srgbClr val="e97132"/>
              </a:gs>
            </a:gsLst>
            <a:lin ang="13500000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r" defTabSz="914400">
              <a:lnSpc>
                <a:spcPct val="100000"/>
              </a:lnSpc>
            </a:pPr>
            <a:endParaRPr b="0" lang="en-US" sz="1800" strike="noStrike" u="none">
              <a:solidFill>
                <a:schemeClr val="lt1"/>
              </a:solidFill>
              <a:effectLst/>
              <a:uFillTx/>
              <a:latin typeface="Aptos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/>
          </p:nvPr>
        </p:nvSpPr>
        <p:spPr>
          <a:xfrm>
            <a:off x="8323200" y="1779120"/>
            <a:ext cx="3368160" cy="3446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algn="ctr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pl-PL" sz="16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Projekt Hubu jest częścią większego założenia rozwojowego.</a:t>
            </a:r>
            <a:endParaRPr b="0" lang="pl-PL" sz="1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 algn="ctr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pl-PL" sz="16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Nikiszowiec – Janów może stać się miejscem wyjątkowych zmian jako dzielnica referencyjna.</a:t>
            </a:r>
            <a:endParaRPr b="0" lang="pl-PL" sz="1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 algn="ctr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pl-PL" sz="16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Holistyczne podejście do projektu  gwarantuje: sukces biznesowy, dynamiczne zmiany w dzielnicy, nową  jakość przedsięwzięcia publicznego, które zdynamizuje gospodarkę regionu.</a:t>
            </a:r>
            <a:endParaRPr b="0" lang="pl-PL" sz="1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 algn="ctr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pl-PL" sz="16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Rozpoznawalność projektu</a:t>
            </a:r>
            <a:br>
              <a:rPr sz="1600"/>
            </a:br>
            <a:r>
              <a:rPr b="0" lang="pl-PL" sz="16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na skalę światową.</a:t>
            </a:r>
            <a:endParaRPr b="0" lang="pl-PL" sz="1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1250">
        <p:wipe dir="r"/>
      </p:transition>
    </mc:Choice>
    <mc:Fallback>
      <p:transition spd="slow">
        <p:wipe dir="r"/>
      </p:transition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extBox 9"/>
          <p:cNvSpPr/>
          <p:nvPr/>
        </p:nvSpPr>
        <p:spPr>
          <a:xfrm>
            <a:off x="8079840" y="741240"/>
            <a:ext cx="3368160" cy="1614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rmAutofit/>
          </a:bodyPr>
          <a:p>
            <a:pPr defTabSz="914400">
              <a:lnSpc>
                <a:spcPct val="90000"/>
              </a:lnSpc>
              <a:spcAft>
                <a:spcPts val="799"/>
              </a:spcAft>
            </a:pPr>
            <a:endParaRPr b="0" lang="en-US" sz="3200" strike="noStrike" u="none">
              <a:solidFill>
                <a:schemeClr val="dk1"/>
              </a:solidFill>
              <a:effectLst/>
              <a:uFillTx/>
              <a:latin typeface="Aptos Display"/>
            </a:endParaRPr>
          </a:p>
        </p:txBody>
      </p:sp>
      <p:pic>
        <p:nvPicPr>
          <p:cNvPr id="78" name="Obraz 13" descr=""/>
          <p:cNvPicPr/>
          <p:nvPr/>
        </p:nvPicPr>
        <p:blipFill>
          <a:blip r:embed="rId1"/>
          <a:srcRect l="7598" t="0" r="20459" b="-2"/>
          <a:stretch/>
        </p:blipFill>
        <p:spPr>
          <a:xfrm>
            <a:off x="0" y="0"/>
            <a:ext cx="7389000" cy="68569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79" name="Rectangle 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>
            <a:off x="2880720" y="2347200"/>
            <a:ext cx="1629720" cy="7389360"/>
          </a:xfrm>
          <a:prstGeom prst="rect">
            <a:avLst/>
          </a:prstGeom>
          <a:gradFill rotWithShape="0">
            <a:gsLst>
              <a:gs pos="0">
                <a:srgbClr val="a02b93"/>
              </a:gs>
              <a:gs pos="47000">
                <a:srgbClr val="e97132">
                  <a:alpha val="0"/>
                </a:srgbClr>
              </a:gs>
            </a:gsLst>
            <a:lin ang="168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trike="noStrike" u="none">
              <a:solidFill>
                <a:schemeClr val="lt1"/>
              </a:solidFill>
              <a:effectLst/>
              <a:uFillTx/>
              <a:latin typeface="Aptos"/>
            </a:endParaRPr>
          </a:p>
        </p:txBody>
      </p:sp>
      <p:sp>
        <p:nvSpPr>
          <p:cNvPr id="80" name="Rectangle 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 flipV="1" rot="5400000">
            <a:off x="-1919520" y="1917720"/>
            <a:ext cx="6853320" cy="3015000"/>
          </a:xfrm>
          <a:prstGeom prst="rect">
            <a:avLst/>
          </a:prstGeom>
          <a:gradFill rotWithShape="0">
            <a:gsLst>
              <a:gs pos="0">
                <a:srgbClr val="a02b93"/>
              </a:gs>
              <a:gs pos="47000">
                <a:srgbClr val="e97132">
                  <a:alpha val="0"/>
                </a:srgbClr>
              </a:gs>
            </a:gsLst>
            <a:lin ang="20400000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r" defTabSz="914400">
              <a:lnSpc>
                <a:spcPct val="100000"/>
              </a:lnSpc>
            </a:pPr>
            <a:endParaRPr b="0" lang="en-US" sz="1800" strike="noStrike" u="none">
              <a:solidFill>
                <a:schemeClr val="lt1"/>
              </a:solidFill>
              <a:effectLst/>
              <a:uFillTx/>
              <a:latin typeface="Aptos"/>
            </a:endParaRPr>
          </a:p>
        </p:txBody>
      </p:sp>
      <p:sp>
        <p:nvSpPr>
          <p:cNvPr id="81" name="Rectangle 2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>
            <a:off x="4462920" y="4426200"/>
            <a:ext cx="2927520" cy="2431800"/>
          </a:xfrm>
          <a:prstGeom prst="rect">
            <a:avLst/>
          </a:prstGeom>
          <a:gradFill rotWithShape="0">
            <a:gsLst>
              <a:gs pos="49000">
                <a:srgbClr val="d86ecc">
                  <a:alpha val="0"/>
                </a:srgbClr>
              </a:gs>
              <a:gs pos="100000">
                <a:srgbClr val="e97132"/>
              </a:gs>
            </a:gsLst>
            <a:lin ang="13500000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r" defTabSz="914400">
              <a:lnSpc>
                <a:spcPct val="100000"/>
              </a:lnSpc>
            </a:pPr>
            <a:endParaRPr b="0" lang="en-US" sz="1800" strike="noStrike" u="none">
              <a:solidFill>
                <a:schemeClr val="lt1"/>
              </a:solidFill>
              <a:effectLst/>
              <a:uFillTx/>
              <a:latin typeface="Aptos"/>
            </a:endParaRPr>
          </a:p>
        </p:txBody>
      </p:sp>
      <p:sp>
        <p:nvSpPr>
          <p:cNvPr id="82" name="pole tekstowe 12"/>
          <p:cNvSpPr/>
          <p:nvPr/>
        </p:nvSpPr>
        <p:spPr>
          <a:xfrm>
            <a:off x="7615440" y="1130040"/>
            <a:ext cx="4297320" cy="5532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rmAutofit fontScale="92500" lnSpcReduction="9999"/>
          </a:bodyPr>
          <a:p>
            <a:pPr algn="ctr" defTabSz="914400">
              <a:lnSpc>
                <a:spcPct val="90000"/>
              </a:lnSpc>
            </a:pPr>
            <a:r>
              <a:rPr b="0" lang="pl-PL" sz="16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W</a:t>
            </a:r>
            <a:r>
              <a:rPr b="0" lang="en-US" sz="16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spieranie rozwoju Miasta Katowice jako widocznego ośrodka wykorzystania gier, innowacji technologicznych i cyfrowych</a:t>
            </a:r>
            <a:r>
              <a:rPr b="0" lang="pl-PL" sz="16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;</a:t>
            </a:r>
            <a:endParaRPr b="0" lang="pl-PL" sz="1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 defTabSz="914400">
              <a:lnSpc>
                <a:spcPct val="90000"/>
              </a:lnSpc>
            </a:pPr>
            <a:endParaRPr b="0" lang="pl-PL" sz="1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 defTabSz="914400">
              <a:lnSpc>
                <a:spcPct val="90000"/>
              </a:lnSpc>
            </a:pPr>
            <a:r>
              <a:rPr b="0" lang="pl-PL" sz="16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Rozwój nauki i wiedzy technologicznej</a:t>
            </a:r>
            <a:r>
              <a:rPr b="0" lang="en-US" sz="16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, wspieranie zaangażowania społeczności</a:t>
            </a:r>
            <a:r>
              <a:rPr b="0" lang="pl-PL" sz="16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 lokalnej</a:t>
            </a:r>
            <a:r>
              <a:rPr b="0" lang="en-US" sz="16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 i oferowanie inspirującego miejsca zarówno do pracy jak i edukacji</a:t>
            </a:r>
            <a:r>
              <a:rPr b="0" lang="pl-PL" sz="16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;</a:t>
            </a:r>
            <a:endParaRPr b="0" lang="pl-PL" sz="1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 defTabSz="914400">
              <a:lnSpc>
                <a:spcPct val="90000"/>
              </a:lnSpc>
            </a:pPr>
            <a:endParaRPr b="0" lang="pl-PL" sz="1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 defTabSz="914400">
              <a:lnSpc>
                <a:spcPct val="90000"/>
              </a:lnSpc>
            </a:pPr>
            <a:r>
              <a:rPr b="0" lang="en-US" sz="16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Integr</a:t>
            </a:r>
            <a:r>
              <a:rPr b="0" lang="pl-PL" sz="16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owanie </a:t>
            </a:r>
            <a:r>
              <a:rPr b="0" lang="en-US" sz="16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lokalną</a:t>
            </a:r>
            <a:r>
              <a:rPr b="0" lang="pl-PL" sz="16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ego potencjału z </a:t>
            </a:r>
            <a:r>
              <a:rPr b="0" lang="en-US" sz="16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globaln</a:t>
            </a:r>
            <a:r>
              <a:rPr b="0" lang="pl-PL" sz="16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ymi trendami;</a:t>
            </a:r>
            <a:endParaRPr b="0" lang="pl-PL" sz="1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 defTabSz="914400">
              <a:lnSpc>
                <a:spcPct val="90000"/>
              </a:lnSpc>
            </a:pPr>
            <a:endParaRPr b="0" lang="pl-PL" sz="1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 defTabSz="914400">
              <a:lnSpc>
                <a:spcPct val="90000"/>
              </a:lnSpc>
            </a:pPr>
            <a:r>
              <a:rPr b="0" lang="pl-PL" sz="16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R</a:t>
            </a:r>
            <a:r>
              <a:rPr b="0" lang="en-US" sz="16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ozwija</a:t>
            </a:r>
            <a:r>
              <a:rPr b="0" lang="pl-PL" sz="16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nie</a:t>
            </a:r>
            <a:r>
              <a:rPr b="0" lang="en-US" sz="16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 przyszłościow</a:t>
            </a:r>
            <a:r>
              <a:rPr b="0" lang="pl-PL" sz="16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ego</a:t>
            </a:r>
            <a:r>
              <a:rPr b="0" lang="en-US" sz="16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 mode</a:t>
            </a:r>
            <a:r>
              <a:rPr b="0" lang="pl-PL" sz="16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lu</a:t>
            </a:r>
            <a:r>
              <a:rPr b="0" lang="en-US" sz="16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 technologicznego</a:t>
            </a:r>
            <a:r>
              <a:rPr b="0" lang="pl-PL" sz="16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,</a:t>
            </a:r>
            <a:r>
              <a:rPr b="0" lang="en-US" sz="16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 ekosystemu otwartego</a:t>
            </a:r>
            <a:br>
              <a:rPr sz="1600"/>
            </a:br>
            <a:r>
              <a:rPr b="0" lang="en-US" sz="16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dla wszystkich zainteresowanych</a:t>
            </a:r>
            <a:r>
              <a:rPr b="0" lang="pl-PL" sz="16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;</a:t>
            </a:r>
            <a:endParaRPr b="0" lang="pl-PL" sz="1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 defTabSz="914400">
              <a:lnSpc>
                <a:spcPct val="90000"/>
              </a:lnSpc>
            </a:pPr>
            <a:endParaRPr b="0" lang="pl-PL" sz="1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 defTabSz="914400">
              <a:lnSpc>
                <a:spcPct val="90000"/>
              </a:lnSpc>
              <a:spcAft>
                <a:spcPts val="799"/>
              </a:spcAft>
            </a:pPr>
            <a:r>
              <a:rPr b="0" lang="pl-PL" sz="15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Hub </a:t>
            </a:r>
            <a:r>
              <a:rPr b="0" lang="en-US" sz="15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to jednostka oferująca przestrzeń </a:t>
            </a:r>
            <a:br>
              <a:rPr sz="1500"/>
            </a:br>
            <a:r>
              <a:rPr b="0" lang="en-US" sz="15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do p</a:t>
            </a:r>
            <a:r>
              <a:rPr b="0" lang="pl-PL" sz="15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rowadzenia biznesu</a:t>
            </a:r>
            <a:r>
              <a:rPr b="0" lang="en-US" sz="15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 oraz prac badawczo-rozwojowych dla wielu podmiotów z założeniem współpracy</a:t>
            </a:r>
            <a:r>
              <a:rPr b="0" lang="pl-PL" sz="15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 między nimi;</a:t>
            </a:r>
            <a:endParaRPr b="0" lang="pl-PL" sz="15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 defTabSz="914400">
              <a:lnSpc>
                <a:spcPct val="90000"/>
              </a:lnSpc>
              <a:spcAft>
                <a:spcPts val="799"/>
              </a:spcAft>
            </a:pPr>
            <a:r>
              <a:rPr b="0" lang="en-US" sz="16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H</a:t>
            </a:r>
            <a:r>
              <a:rPr b="0" lang="pl-PL" sz="16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ub</a:t>
            </a:r>
            <a:r>
              <a:rPr b="0" lang="en-US" sz="16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 przeznaczony będzie </a:t>
            </a:r>
            <a:r>
              <a:rPr b="0" lang="pl-PL" sz="16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nie tylko </a:t>
            </a:r>
            <a:r>
              <a:rPr b="0" lang="en-US" sz="16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dla firm </a:t>
            </a:r>
            <a:r>
              <a:rPr b="0" lang="en-US" sz="16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o profilu gamingowym</a:t>
            </a:r>
            <a:r>
              <a:rPr b="0" lang="pl-PL" sz="16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, ale także</a:t>
            </a:r>
            <a:r>
              <a:rPr b="0" lang="en-US" sz="16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 </a:t>
            </a:r>
            <a:r>
              <a:rPr b="0" lang="pl-PL" sz="16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firm szeroko rozumianego sektora</a:t>
            </a:r>
            <a:r>
              <a:rPr b="0" lang="en-US" sz="16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 technologiczn</a:t>
            </a:r>
            <a:r>
              <a:rPr b="0" lang="pl-PL" sz="16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ego i przemysłów kreatywnych.</a:t>
            </a:r>
            <a:endParaRPr b="0" lang="pl-PL" sz="1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90000"/>
              </a:lnSpc>
            </a:pPr>
            <a:endParaRPr b="0" lang="pl-PL" sz="1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83" name="pole tekstowe 14"/>
          <p:cNvSpPr/>
          <p:nvPr/>
        </p:nvSpPr>
        <p:spPr>
          <a:xfrm>
            <a:off x="8338680" y="203400"/>
            <a:ext cx="2820960" cy="537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90000"/>
              </a:lnSpc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Aptos Display"/>
              </a:rPr>
              <a:t>Cele projektu</a:t>
            </a:r>
            <a:endParaRPr b="0" lang="pl-PL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1250">
        <p:wipe dir="r"/>
      </p:transition>
    </mc:Choice>
    <mc:Fallback>
      <p:transition spd="slow">
        <p:wipe dir="r"/>
      </p:transition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PlaceHolder 1"/>
          <p:cNvSpPr>
            <a:spLocks noGrp="1"/>
          </p:cNvSpPr>
          <p:nvPr>
            <p:ph type="title"/>
          </p:nvPr>
        </p:nvSpPr>
        <p:spPr>
          <a:xfrm>
            <a:off x="7611840" y="-141480"/>
            <a:ext cx="3930120" cy="1614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rmAutofit/>
          </a:bodyPr>
          <a:p>
            <a:pPr indent="0" defTabSz="914400">
              <a:lnSpc>
                <a:spcPct val="90000"/>
              </a:lnSpc>
              <a:buNone/>
              <a:tabLst>
                <a:tab algn="l" pos="0"/>
              </a:tabLst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Aptos Display"/>
              </a:rPr>
              <a:t>Model funkcjonowania Hubu</a:t>
            </a:r>
            <a:endParaRPr b="0" lang="pl-PL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85" name="Obraz 3" descr=""/>
          <p:cNvPicPr/>
          <p:nvPr/>
        </p:nvPicPr>
        <p:blipFill>
          <a:blip r:embed="rId1"/>
          <a:srcRect l="0" t="0" r="52209" b="0"/>
          <a:stretch/>
        </p:blipFill>
        <p:spPr>
          <a:xfrm>
            <a:off x="0" y="3600"/>
            <a:ext cx="7389360" cy="68533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86" name="Rectangle 4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>
            <a:off x="2880720" y="2347200"/>
            <a:ext cx="1629720" cy="7389360"/>
          </a:xfrm>
          <a:prstGeom prst="rect">
            <a:avLst/>
          </a:prstGeom>
          <a:gradFill rotWithShape="0">
            <a:gsLst>
              <a:gs pos="0">
                <a:srgbClr val="a02b93"/>
              </a:gs>
              <a:gs pos="47000">
                <a:srgbClr val="e97132">
                  <a:alpha val="0"/>
                </a:srgbClr>
              </a:gs>
            </a:gsLst>
            <a:lin ang="168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trike="noStrike" u="none">
              <a:solidFill>
                <a:schemeClr val="lt1"/>
              </a:solidFill>
              <a:effectLst/>
              <a:uFillTx/>
              <a:latin typeface="Aptos"/>
            </a:endParaRPr>
          </a:p>
        </p:txBody>
      </p:sp>
      <p:sp>
        <p:nvSpPr>
          <p:cNvPr id="87" name="Rectangle 4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 flipV="1" rot="5400000">
            <a:off x="-1919520" y="1917720"/>
            <a:ext cx="6853320" cy="3015000"/>
          </a:xfrm>
          <a:prstGeom prst="rect">
            <a:avLst/>
          </a:prstGeom>
          <a:gradFill rotWithShape="0">
            <a:gsLst>
              <a:gs pos="0">
                <a:srgbClr val="a02b93"/>
              </a:gs>
              <a:gs pos="47000">
                <a:srgbClr val="e97132">
                  <a:alpha val="0"/>
                </a:srgbClr>
              </a:gs>
            </a:gsLst>
            <a:lin ang="20400000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r" defTabSz="914400">
              <a:lnSpc>
                <a:spcPct val="100000"/>
              </a:lnSpc>
            </a:pPr>
            <a:endParaRPr b="0" lang="en-US" sz="1800" strike="noStrike" u="none">
              <a:solidFill>
                <a:schemeClr val="lt1"/>
              </a:solidFill>
              <a:effectLst/>
              <a:uFillTx/>
              <a:latin typeface="Aptos"/>
            </a:endParaRPr>
          </a:p>
        </p:txBody>
      </p:sp>
      <p:sp>
        <p:nvSpPr>
          <p:cNvPr id="88" name="Rectangle 4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>
            <a:off x="4462920" y="4426200"/>
            <a:ext cx="2927520" cy="2431800"/>
          </a:xfrm>
          <a:prstGeom prst="rect">
            <a:avLst/>
          </a:prstGeom>
          <a:gradFill rotWithShape="0">
            <a:gsLst>
              <a:gs pos="49000">
                <a:srgbClr val="d86ecc">
                  <a:alpha val="0"/>
                </a:srgbClr>
              </a:gs>
              <a:gs pos="100000">
                <a:srgbClr val="e97132"/>
              </a:gs>
            </a:gsLst>
            <a:lin ang="13500000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r" defTabSz="914400">
              <a:lnSpc>
                <a:spcPct val="100000"/>
              </a:lnSpc>
            </a:pPr>
            <a:endParaRPr b="0" lang="en-US" sz="1800" strike="noStrike" u="none">
              <a:solidFill>
                <a:schemeClr val="lt1"/>
              </a:solidFill>
              <a:effectLst/>
              <a:uFillTx/>
              <a:latin typeface="Aptos"/>
            </a:endParaRPr>
          </a:p>
        </p:txBody>
      </p:sp>
      <p:graphicFrame>
        <p:nvGraphicFramePr>
          <p:cNvPr id="1" name="Diagram1"/>
          <p:cNvGraphicFramePr/>
          <p:nvPr>
            <p:extLst>
              <p:ext uri="{D42A27DB-BD31-4B8C-83A1-F6EECF244321}">
                <p14:modId xmlns:p14="http://schemas.microsoft.com/office/powerpoint/2010/main" val="1744916690"/>
              </p:ext>
            </p:extLst>
          </p:nvPr>
        </p:nvGraphicFramePr>
        <p:xfrm>
          <a:off x="7565040" y="1739520"/>
          <a:ext cx="4539960" cy="44506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9" name="pole tekstowe 1"/>
          <p:cNvSpPr/>
          <p:nvPr/>
        </p:nvSpPr>
        <p:spPr>
          <a:xfrm>
            <a:off x="0" y="6577200"/>
            <a:ext cx="4860000" cy="273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0" lang="pl-PL" sz="1200" strike="noStrike" u="none">
                <a:solidFill>
                  <a:schemeClr val="lt1"/>
                </a:solidFill>
                <a:effectLst/>
                <a:uFillTx/>
                <a:latin typeface="Aptos"/>
              </a:rPr>
              <a:t>Wizualizacja: </a:t>
            </a:r>
            <a:r>
              <a:rPr b="0" lang="pl-PL" sz="1200" strike="noStrike" u="none">
                <a:solidFill>
                  <a:schemeClr val="lt1"/>
                </a:solidFill>
                <a:effectLst/>
                <a:uFillTx/>
                <a:latin typeface="Aptos"/>
                <a:ea typeface="Aptos"/>
              </a:rPr>
              <a:t>AMC – Andrzej M. Chołdzyński Sp. z o.o.  Sp. k.</a:t>
            </a:r>
            <a:endParaRPr b="0" lang="pl-PL" sz="1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1250">
        <p:wipe dir="r"/>
      </p:transition>
    </mc:Choice>
    <mc:Fallback>
      <p:transition spd="slow">
        <p:wipe dir="r"/>
      </p:transition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laceHolder 1"/>
          <p:cNvSpPr>
            <a:spLocks noGrp="1"/>
          </p:cNvSpPr>
          <p:nvPr>
            <p:ph type="title"/>
          </p:nvPr>
        </p:nvSpPr>
        <p:spPr>
          <a:xfrm>
            <a:off x="8110440" y="599040"/>
            <a:ext cx="3368160" cy="1614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rmAutofit fontScale="92500" lnSpcReduction="9999"/>
          </a:bodyPr>
          <a:p>
            <a:pPr indent="0" algn="ctr" defTabSz="914400">
              <a:lnSpc>
                <a:spcPct val="90000"/>
              </a:lnSpc>
              <a:buNone/>
              <a:tabLst>
                <a:tab algn="l" pos="0"/>
              </a:tabLst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Aptos Display"/>
              </a:rPr>
              <a:t>Podmioty pracujące nad realizacją projektu</a:t>
            </a:r>
            <a:endParaRPr b="0" lang="pl-PL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91" name="Obraz 9" descr=""/>
          <p:cNvPicPr/>
          <p:nvPr/>
        </p:nvPicPr>
        <p:blipFill>
          <a:blip r:embed="rId1"/>
          <a:srcRect l="29876" t="0" r="16496" b="-2"/>
          <a:stretch/>
        </p:blipFill>
        <p:spPr>
          <a:xfrm>
            <a:off x="0" y="0"/>
            <a:ext cx="7389000" cy="68569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92" name="Rectangle 4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>
            <a:off x="3237120" y="2703600"/>
            <a:ext cx="916920" cy="7389360"/>
          </a:xfrm>
          <a:prstGeom prst="rect">
            <a:avLst/>
          </a:prstGeom>
          <a:gradFill rotWithShape="0">
            <a:gsLst>
              <a:gs pos="0">
                <a:srgbClr val="a02b93"/>
              </a:gs>
              <a:gs pos="47000">
                <a:srgbClr val="e97132">
                  <a:alpha val="0"/>
                </a:srgbClr>
              </a:gs>
            </a:gsLst>
            <a:lin ang="168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trike="noStrike" u="none">
              <a:solidFill>
                <a:schemeClr val="lt1"/>
              </a:solidFill>
              <a:effectLst/>
              <a:uFillTx/>
              <a:latin typeface="Aptos"/>
            </a:endParaRPr>
          </a:p>
        </p:txBody>
      </p:sp>
      <p:sp>
        <p:nvSpPr>
          <p:cNvPr id="93" name="Rectangle 5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 flipV="1" rot="5400000">
            <a:off x="-1919520" y="1917720"/>
            <a:ext cx="6853320" cy="3015000"/>
          </a:xfrm>
          <a:prstGeom prst="rect">
            <a:avLst/>
          </a:prstGeom>
          <a:gradFill rotWithShape="0">
            <a:gsLst>
              <a:gs pos="0">
                <a:srgbClr val="a02b93"/>
              </a:gs>
              <a:gs pos="47000">
                <a:srgbClr val="e97132">
                  <a:alpha val="0"/>
                </a:srgbClr>
              </a:gs>
            </a:gsLst>
            <a:lin ang="20400000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r" defTabSz="914400">
              <a:lnSpc>
                <a:spcPct val="100000"/>
              </a:lnSpc>
            </a:pPr>
            <a:endParaRPr b="0" lang="en-US" sz="1800" strike="noStrike" u="none">
              <a:solidFill>
                <a:schemeClr val="lt1"/>
              </a:solidFill>
              <a:effectLst/>
              <a:uFillTx/>
              <a:latin typeface="Aptos"/>
            </a:endParaRPr>
          </a:p>
        </p:txBody>
      </p:sp>
      <p:sp>
        <p:nvSpPr>
          <p:cNvPr id="94" name="Rectangle 5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>
            <a:off x="4462920" y="4426200"/>
            <a:ext cx="2927520" cy="2431800"/>
          </a:xfrm>
          <a:prstGeom prst="rect">
            <a:avLst/>
          </a:prstGeom>
          <a:gradFill rotWithShape="0">
            <a:gsLst>
              <a:gs pos="49000">
                <a:srgbClr val="d86ecc">
                  <a:alpha val="0"/>
                </a:srgbClr>
              </a:gs>
              <a:gs pos="100000">
                <a:srgbClr val="e97132"/>
              </a:gs>
            </a:gsLst>
            <a:lin ang="13500000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r" defTabSz="914400">
              <a:lnSpc>
                <a:spcPct val="100000"/>
              </a:lnSpc>
            </a:pPr>
            <a:endParaRPr b="0" lang="en-US" sz="1800" strike="noStrike" u="none">
              <a:solidFill>
                <a:schemeClr val="lt1"/>
              </a:solidFill>
              <a:effectLst/>
              <a:uFillTx/>
              <a:latin typeface="Aptos"/>
            </a:endParaRPr>
          </a:p>
        </p:txBody>
      </p:sp>
      <p:sp>
        <p:nvSpPr>
          <p:cNvPr id="95" name="PlaceHolder 2"/>
          <p:cNvSpPr>
            <a:spLocks noGrp="1"/>
          </p:cNvSpPr>
          <p:nvPr>
            <p:ph/>
          </p:nvPr>
        </p:nvSpPr>
        <p:spPr>
          <a:xfrm>
            <a:off x="8110440" y="2472840"/>
            <a:ext cx="3368160" cy="3446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 lnSpcReduction="9999"/>
          </a:bodyPr>
          <a:p>
            <a:pPr indent="0" algn="ctr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pl-PL" sz="16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Międzywydziałowy Zespół Roboczy Urzędu Miasta Katowice</a:t>
            </a:r>
            <a:br>
              <a:rPr sz="1600"/>
            </a:br>
            <a:r>
              <a:rPr b="0" lang="pl-PL" sz="16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– od październik 2020 r. </a:t>
            </a:r>
            <a:endParaRPr b="0" lang="pl-PL" sz="1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 algn="ctr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pl-PL" sz="16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Katowickie Inwestycje S.A. </a:t>
            </a:r>
            <a:br>
              <a:rPr sz="1600"/>
            </a:br>
            <a:r>
              <a:rPr b="0" lang="pl-PL" sz="16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– Inwestor Zastępczy</a:t>
            </a:r>
            <a:endParaRPr b="0" lang="pl-PL" sz="1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 algn="ctr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pl-PL" sz="16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Spółka kato.hub </a:t>
            </a:r>
            <a:br>
              <a:rPr sz="1600"/>
            </a:br>
            <a:r>
              <a:rPr b="0" lang="pl-PL" sz="16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– odpowiedzialna za plan biznesowy i marketing projektu</a:t>
            </a:r>
            <a:endParaRPr b="0" lang="pl-PL" sz="1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 algn="ctr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pl-PL" sz="16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Grupy konsultacyjne: </a:t>
            </a:r>
            <a:r>
              <a:rPr b="0" lang="pl-PL" sz="16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lokalne firmy z branży gamingowej</a:t>
            </a:r>
            <a:br>
              <a:rPr sz="1600"/>
            </a:br>
            <a:r>
              <a:rPr b="0" lang="pl-PL" sz="16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i e-sportowej, uczelnie wyższe, firmy technologiczne, lokalny biznes.</a:t>
            </a:r>
            <a:endParaRPr b="0" lang="pl-PL" sz="1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96" name="pole tekstowe 3"/>
          <p:cNvSpPr/>
          <p:nvPr/>
        </p:nvSpPr>
        <p:spPr>
          <a:xfrm>
            <a:off x="0" y="6577200"/>
            <a:ext cx="6660000" cy="273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pl-PL" sz="1200" strike="noStrike" u="none">
                <a:solidFill>
                  <a:schemeClr val="lt1"/>
                </a:solidFill>
                <a:effectLst/>
                <a:uFillTx/>
                <a:latin typeface="Aptos"/>
              </a:rPr>
              <a:t>Wizualizacja: </a:t>
            </a:r>
            <a:r>
              <a:rPr b="0" lang="pl-PL" sz="1200" strike="noStrike" u="none">
                <a:solidFill>
                  <a:schemeClr val="lt1"/>
                </a:solidFill>
                <a:effectLst/>
                <a:uFillTx/>
                <a:latin typeface="Aptos"/>
                <a:ea typeface="Aptos"/>
              </a:rPr>
              <a:t>AMC – Andrzej M. Chołdzyński Sp. z o.o Sp. k.</a:t>
            </a:r>
            <a:endParaRPr b="0" lang="pl-PL" sz="1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1250">
        <p:wipe dir="r"/>
      </p:transition>
    </mc:Choice>
    <mc:Fallback>
      <p:transition spd="slow">
        <p:wipe dir="r"/>
      </p:transition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PlaceHolder 1"/>
          <p:cNvSpPr>
            <a:spLocks noGrp="1"/>
          </p:cNvSpPr>
          <p:nvPr>
            <p:ph type="title"/>
          </p:nvPr>
        </p:nvSpPr>
        <p:spPr>
          <a:xfrm>
            <a:off x="8425080" y="412200"/>
            <a:ext cx="2757600" cy="12290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rmAutofit/>
          </a:bodyPr>
          <a:p>
            <a:pPr indent="0" algn="ctr" defTabSz="914400">
              <a:lnSpc>
                <a:spcPct val="90000"/>
              </a:lnSpc>
              <a:buNone/>
              <a:tabLst>
                <a:tab algn="l" pos="0"/>
              </a:tabLst>
            </a:pPr>
            <a:r>
              <a:rPr b="0" lang="en-US" sz="2800" strike="noStrike" u="none">
                <a:solidFill>
                  <a:schemeClr val="dk1"/>
                </a:solidFill>
                <a:effectLst/>
                <a:uFillTx/>
                <a:latin typeface="Aptos Display"/>
              </a:rPr>
              <a:t>Fina</a:t>
            </a:r>
            <a:r>
              <a:rPr b="0" lang="pl-PL" sz="2800" strike="noStrike" u="none">
                <a:solidFill>
                  <a:schemeClr val="dk1"/>
                </a:solidFill>
                <a:effectLst/>
                <a:uFillTx/>
                <a:latin typeface="Aptos Display"/>
              </a:rPr>
              <a:t>n</a:t>
            </a:r>
            <a:r>
              <a:rPr b="0" lang="en-US" sz="2800" strike="noStrike" u="none">
                <a:solidFill>
                  <a:schemeClr val="dk1"/>
                </a:solidFill>
                <a:effectLst/>
                <a:uFillTx/>
                <a:latin typeface="Aptos Display"/>
              </a:rPr>
              <a:t>sowan</a:t>
            </a:r>
            <a:r>
              <a:rPr b="0" lang="pl-PL" sz="2800" strike="noStrike" u="none">
                <a:solidFill>
                  <a:schemeClr val="dk1"/>
                </a:solidFill>
                <a:effectLst/>
                <a:uFillTx/>
                <a:latin typeface="Aptos Display"/>
              </a:rPr>
              <a:t>i</a:t>
            </a:r>
            <a:r>
              <a:rPr b="0" lang="en-US" sz="2800" strike="noStrike" u="none">
                <a:solidFill>
                  <a:schemeClr val="dk1"/>
                </a:solidFill>
                <a:effectLst/>
                <a:uFillTx/>
                <a:latin typeface="Aptos Display"/>
              </a:rPr>
              <a:t>e projektu</a:t>
            </a:r>
            <a:endParaRPr b="0" lang="pl-PL" sz="2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98" name="Obraz 3" descr="Obraz zawierający wewnątrz, zielony&#10;&#10;Opis wygenerowany automatycznie"/>
          <p:cNvPicPr/>
          <p:nvPr/>
        </p:nvPicPr>
        <p:blipFill>
          <a:blip r:embed="rId1"/>
          <a:srcRect l="6268" t="0" r="12913" b="0"/>
          <a:stretch/>
        </p:blipFill>
        <p:spPr>
          <a:xfrm>
            <a:off x="0" y="0"/>
            <a:ext cx="7389000" cy="68569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99" name="Rectangle 3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>
            <a:off x="2880720" y="2347200"/>
            <a:ext cx="1629720" cy="7389360"/>
          </a:xfrm>
          <a:prstGeom prst="rect">
            <a:avLst/>
          </a:prstGeom>
          <a:gradFill rotWithShape="0">
            <a:gsLst>
              <a:gs pos="0">
                <a:srgbClr val="a02b93"/>
              </a:gs>
              <a:gs pos="47000">
                <a:srgbClr val="e97132">
                  <a:alpha val="0"/>
                </a:srgbClr>
              </a:gs>
            </a:gsLst>
            <a:lin ang="168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trike="noStrike" u="none">
              <a:solidFill>
                <a:schemeClr val="lt1"/>
              </a:solidFill>
              <a:effectLst/>
              <a:uFillTx/>
              <a:latin typeface="Aptos"/>
            </a:endParaRPr>
          </a:p>
        </p:txBody>
      </p:sp>
      <p:sp>
        <p:nvSpPr>
          <p:cNvPr id="100" name="Rectangle 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 flipV="1" rot="5400000">
            <a:off x="-1919520" y="1917720"/>
            <a:ext cx="6853320" cy="3015000"/>
          </a:xfrm>
          <a:prstGeom prst="rect">
            <a:avLst/>
          </a:prstGeom>
          <a:gradFill rotWithShape="0">
            <a:gsLst>
              <a:gs pos="0">
                <a:srgbClr val="a02b93"/>
              </a:gs>
              <a:gs pos="47000">
                <a:srgbClr val="e97132">
                  <a:alpha val="0"/>
                </a:srgbClr>
              </a:gs>
            </a:gsLst>
            <a:lin ang="20400000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r" defTabSz="914400">
              <a:lnSpc>
                <a:spcPct val="100000"/>
              </a:lnSpc>
            </a:pPr>
            <a:endParaRPr b="0" lang="en-US" sz="1800" strike="noStrike" u="none">
              <a:solidFill>
                <a:schemeClr val="lt1"/>
              </a:solidFill>
              <a:effectLst/>
              <a:uFillTx/>
              <a:latin typeface="Aptos"/>
            </a:endParaRPr>
          </a:p>
        </p:txBody>
      </p:sp>
      <p:sp>
        <p:nvSpPr>
          <p:cNvPr id="101" name="Rectangle 3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>
            <a:off x="4462920" y="4426200"/>
            <a:ext cx="2927520" cy="2431800"/>
          </a:xfrm>
          <a:prstGeom prst="rect">
            <a:avLst/>
          </a:prstGeom>
          <a:gradFill rotWithShape="0">
            <a:gsLst>
              <a:gs pos="49000">
                <a:srgbClr val="d86ecc">
                  <a:alpha val="0"/>
                </a:srgbClr>
              </a:gs>
              <a:gs pos="100000">
                <a:srgbClr val="e97132"/>
              </a:gs>
            </a:gsLst>
            <a:lin ang="13500000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r" defTabSz="914400">
              <a:lnSpc>
                <a:spcPct val="100000"/>
              </a:lnSpc>
            </a:pPr>
            <a:endParaRPr b="0" lang="en-US" sz="1800" strike="noStrike" u="none">
              <a:solidFill>
                <a:schemeClr val="lt1"/>
              </a:solidFill>
              <a:effectLst/>
              <a:uFillTx/>
              <a:latin typeface="Aptos"/>
            </a:endParaRPr>
          </a:p>
        </p:txBody>
      </p:sp>
      <p:sp>
        <p:nvSpPr>
          <p:cNvPr id="102" name="PlaceHolder 2"/>
          <p:cNvSpPr>
            <a:spLocks noGrp="1"/>
          </p:cNvSpPr>
          <p:nvPr>
            <p:ph type="subTitle"/>
          </p:nvPr>
        </p:nvSpPr>
        <p:spPr>
          <a:xfrm>
            <a:off x="7560000" y="2103840"/>
            <a:ext cx="4680000" cy="4202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algn="ctr" defTabSz="914400"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1" lang="en-US" sz="155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Tytuł projektu</a:t>
            </a:r>
            <a:r>
              <a:rPr b="0" lang="en-US" sz="155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: Dzielnica Nowych Technologii - Katowicki Hub Gamingowo-Technologiczny</a:t>
            </a:r>
            <a:endParaRPr b="0" lang="pl-PL" sz="155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 defTabSz="914400"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1" lang="en-US" sz="155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Źródło finansowania</a:t>
            </a:r>
            <a:r>
              <a:rPr b="0" lang="en-US" sz="155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: Fundusze Europejskie dla Śląskiego 2021-2027 (Fundusz na rzecz Sprawiedliwej Transformacji)</a:t>
            </a:r>
            <a:endParaRPr b="0" lang="pl-PL" sz="155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 defTabSz="914400"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1" lang="en-US" sz="155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Priorytet:</a:t>
            </a:r>
            <a:r>
              <a:rPr b="0" lang="en-US" sz="155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 FESL.10.00-Fundusze Europejskie na transformację</a:t>
            </a:r>
            <a:endParaRPr b="0" lang="pl-PL" sz="155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 defTabSz="914400"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1" lang="en-US" sz="155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Działanie:</a:t>
            </a:r>
            <a:r>
              <a:rPr b="0" lang="en-US" sz="155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 FESL.10.05-Innowacyjna infrastruktura wspierająca gospodarkę</a:t>
            </a:r>
            <a:endParaRPr b="0" lang="pl-PL" sz="155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 defTabSz="914400"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endParaRPr b="0" lang="pl-PL" sz="155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 defTabSz="914400"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1" lang="en-US" sz="15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Wnioskowane dofinansowanie:</a:t>
            </a:r>
            <a:r>
              <a:rPr b="0" lang="en-US" sz="1500" strike="noStrike" u="none">
                <a:solidFill>
                  <a:srgbClr val="000000"/>
                </a:solidFill>
                <a:effectLst/>
                <a:uFillTx/>
                <a:latin typeface="Aptos"/>
              </a:rPr>
              <a:t> </a:t>
            </a:r>
            <a:br>
              <a:rPr sz="1500"/>
            </a:br>
            <a:r>
              <a:rPr b="0" lang="en-US" sz="15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309 438 200,70</a:t>
            </a:r>
            <a:r>
              <a:rPr b="0" lang="pl-PL" sz="15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 zł</a:t>
            </a:r>
            <a:endParaRPr b="0" lang="pl-PL" sz="15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 defTabSz="914400"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1" lang="en-US" sz="15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Wydatki kwalifikowalne: </a:t>
            </a:r>
            <a:r>
              <a:rPr b="0" lang="en-US" sz="15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507 534 584,00</a:t>
            </a:r>
            <a:r>
              <a:rPr b="0" lang="pl-PL" sz="15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 zł</a:t>
            </a:r>
            <a:endParaRPr b="0" lang="pl-PL" sz="15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 defTabSz="914400"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1" lang="en-US" sz="15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Całkowity koszt projektu: </a:t>
            </a:r>
            <a:r>
              <a:rPr b="0" lang="en-US" sz="15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616 730 802,99 zł</a:t>
            </a:r>
            <a:endParaRPr b="0" lang="pl-PL" sz="15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1250">
        <p:wipe dir="r"/>
      </p:transition>
    </mc:Choice>
    <mc:Fallback>
      <p:transition spd="slow">
        <p:wipe dir="r"/>
      </p:transition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PlaceHolder 1"/>
          <p:cNvSpPr>
            <a:spLocks noGrp="1"/>
          </p:cNvSpPr>
          <p:nvPr>
            <p:ph type="title"/>
          </p:nvPr>
        </p:nvSpPr>
        <p:spPr>
          <a:xfrm>
            <a:off x="8107560" y="-212400"/>
            <a:ext cx="3368160" cy="1614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rmAutofit/>
          </a:bodyPr>
          <a:p>
            <a:pPr indent="0" algn="ctr" defTabSz="914400">
              <a:lnSpc>
                <a:spcPct val="90000"/>
              </a:lnSpc>
              <a:buNone/>
              <a:tabLst>
                <a:tab algn="l" pos="0"/>
              </a:tabLst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Aptos Display"/>
              </a:rPr>
              <a:t>Etapowanie projektu</a:t>
            </a:r>
            <a:endParaRPr b="0" lang="pl-PL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104" name="Obraz 3" descr="Obraz zawierający drzewo, zewnętrzne, niebo, budynek&#10;&#10;Opis wygenerowany automatycznie"/>
          <p:cNvPicPr/>
          <p:nvPr/>
        </p:nvPicPr>
        <p:blipFill>
          <a:blip r:embed="rId1"/>
          <a:srcRect l="17719" t="0" r="28402" b="0"/>
          <a:stretch/>
        </p:blipFill>
        <p:spPr>
          <a:xfrm>
            <a:off x="0" y="0"/>
            <a:ext cx="7389000" cy="68569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05" name="Rectangle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>
            <a:off x="2880720" y="2347200"/>
            <a:ext cx="1629720" cy="7389360"/>
          </a:xfrm>
          <a:prstGeom prst="rect">
            <a:avLst/>
          </a:prstGeom>
          <a:gradFill rotWithShape="0">
            <a:gsLst>
              <a:gs pos="0">
                <a:srgbClr val="a02b93"/>
              </a:gs>
              <a:gs pos="47000">
                <a:srgbClr val="e97132">
                  <a:alpha val="0"/>
                </a:srgbClr>
              </a:gs>
            </a:gsLst>
            <a:lin ang="168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trike="noStrike" u="none">
              <a:solidFill>
                <a:schemeClr val="lt1"/>
              </a:solidFill>
              <a:effectLst/>
              <a:uFillTx/>
              <a:latin typeface="Aptos"/>
            </a:endParaRPr>
          </a:p>
        </p:txBody>
      </p:sp>
      <p:sp>
        <p:nvSpPr>
          <p:cNvPr id="106" name="Rectangle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 flipV="1" rot="5400000">
            <a:off x="-1919520" y="1917720"/>
            <a:ext cx="6853320" cy="3015000"/>
          </a:xfrm>
          <a:prstGeom prst="rect">
            <a:avLst/>
          </a:prstGeom>
          <a:gradFill rotWithShape="0">
            <a:gsLst>
              <a:gs pos="0">
                <a:srgbClr val="a02b93"/>
              </a:gs>
              <a:gs pos="47000">
                <a:srgbClr val="e97132">
                  <a:alpha val="0"/>
                </a:srgbClr>
              </a:gs>
            </a:gsLst>
            <a:lin ang="20400000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r" defTabSz="914400">
              <a:lnSpc>
                <a:spcPct val="100000"/>
              </a:lnSpc>
            </a:pPr>
            <a:endParaRPr b="0" lang="en-US" sz="1800" strike="noStrike" u="none">
              <a:solidFill>
                <a:schemeClr val="lt1"/>
              </a:solidFill>
              <a:effectLst/>
              <a:uFillTx/>
              <a:latin typeface="Aptos"/>
            </a:endParaRPr>
          </a:p>
        </p:txBody>
      </p:sp>
      <p:sp>
        <p:nvSpPr>
          <p:cNvPr id="107" name="Rectangle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>
            <a:off x="4462920" y="4426200"/>
            <a:ext cx="2927520" cy="2431800"/>
          </a:xfrm>
          <a:prstGeom prst="rect">
            <a:avLst/>
          </a:prstGeom>
          <a:gradFill rotWithShape="0">
            <a:gsLst>
              <a:gs pos="49000">
                <a:srgbClr val="d86ecc">
                  <a:alpha val="0"/>
                </a:srgbClr>
              </a:gs>
              <a:gs pos="100000">
                <a:srgbClr val="e97132"/>
              </a:gs>
            </a:gsLst>
            <a:lin ang="13500000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r" defTabSz="914400">
              <a:lnSpc>
                <a:spcPct val="100000"/>
              </a:lnSpc>
            </a:pPr>
            <a:endParaRPr b="0" lang="en-US" sz="1800" strike="noStrike" u="none">
              <a:solidFill>
                <a:schemeClr val="lt1"/>
              </a:solidFill>
              <a:effectLst/>
              <a:uFillTx/>
              <a:latin typeface="Aptos"/>
            </a:endParaRPr>
          </a:p>
        </p:txBody>
      </p:sp>
      <p:sp>
        <p:nvSpPr>
          <p:cNvPr id="108" name="PlaceHolder 2"/>
          <p:cNvSpPr>
            <a:spLocks noGrp="1"/>
          </p:cNvSpPr>
          <p:nvPr>
            <p:ph/>
          </p:nvPr>
        </p:nvSpPr>
        <p:spPr>
          <a:xfrm>
            <a:off x="7477920" y="1816920"/>
            <a:ext cx="4627440" cy="4224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indent="0" algn="ctr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pl-PL" sz="1600" strike="noStrike" u="none">
                <a:solidFill>
                  <a:srgbClr val="000000"/>
                </a:solidFill>
                <a:effectLst/>
                <a:uFillTx/>
                <a:latin typeface="Aptos"/>
              </a:rPr>
              <a:t>Etap I</a:t>
            </a:r>
            <a:r>
              <a:rPr b="0" lang="pl-PL" sz="1600" strike="noStrike" u="none">
                <a:solidFill>
                  <a:srgbClr val="000000"/>
                </a:solidFill>
                <a:effectLst/>
                <a:uFillTx/>
                <a:latin typeface="Aptos"/>
              </a:rPr>
              <a:t> – rewitalizacja i adaptacja na nowe funkcje istniejącej zabudowy;</a:t>
            </a:r>
            <a:endParaRPr b="0" lang="pl-PL" sz="1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 algn="ctr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pl-PL" sz="1600" strike="noStrike" u="none">
                <a:solidFill>
                  <a:srgbClr val="000000"/>
                </a:solidFill>
                <a:effectLst/>
                <a:uFillTx/>
                <a:latin typeface="Aptos"/>
              </a:rPr>
              <a:t>Etap II </a:t>
            </a:r>
            <a:r>
              <a:rPr b="0" lang="pl-PL" sz="1600" strike="noStrike" u="none">
                <a:solidFill>
                  <a:srgbClr val="000000"/>
                </a:solidFill>
                <a:effectLst/>
                <a:uFillTx/>
                <a:latin typeface="Aptos"/>
              </a:rPr>
              <a:t>– budowa nowej zabudowy hal produkcyjnych;</a:t>
            </a:r>
            <a:endParaRPr b="0" lang="pl-PL" sz="1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 algn="ctr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pl-PL" sz="1600" strike="noStrike" u="none">
                <a:solidFill>
                  <a:srgbClr val="000000"/>
                </a:solidFill>
                <a:effectLst/>
                <a:uFillTx/>
                <a:latin typeface="Aptos"/>
              </a:rPr>
              <a:t>Etap III </a:t>
            </a:r>
            <a:r>
              <a:rPr b="0" lang="pl-PL" sz="1600" strike="noStrike" u="none">
                <a:solidFill>
                  <a:srgbClr val="000000"/>
                </a:solidFill>
                <a:effectLst/>
                <a:uFillTx/>
                <a:latin typeface="Aptos"/>
              </a:rPr>
              <a:t>– wyposażenie wcześniej zrealizowanych obiektów;</a:t>
            </a:r>
            <a:endParaRPr b="0" lang="pl-PL" sz="1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 algn="ctr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pl-PL" sz="1600" strike="noStrike" u="none">
                <a:solidFill>
                  <a:srgbClr val="000000"/>
                </a:solidFill>
                <a:effectLst/>
                <a:uFillTx/>
                <a:latin typeface="Aptos"/>
              </a:rPr>
              <a:t>Etap IV </a:t>
            </a:r>
            <a:r>
              <a:rPr b="0" lang="pl-PL" sz="1600" strike="noStrike" u="none">
                <a:solidFill>
                  <a:srgbClr val="000000"/>
                </a:solidFill>
                <a:effectLst/>
                <a:uFillTx/>
                <a:latin typeface="Aptos"/>
              </a:rPr>
              <a:t>– rezerwa terenowa przeznaczona pod inwestycje realizowane przez podmioty zewnętrzne;</a:t>
            </a:r>
            <a:endParaRPr b="0" lang="pl-PL" sz="1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 algn="ctr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pl-PL" sz="1600" strike="noStrike" u="none">
                <a:solidFill>
                  <a:srgbClr val="000000"/>
                </a:solidFill>
                <a:effectLst/>
                <a:uFillTx/>
                <a:latin typeface="Aptos"/>
              </a:rPr>
              <a:t>Etap V</a:t>
            </a:r>
            <a:r>
              <a:rPr b="0" lang="pl-PL" sz="1600" strike="noStrike" u="none">
                <a:solidFill>
                  <a:srgbClr val="000000"/>
                </a:solidFill>
                <a:effectLst/>
                <a:uFillTx/>
                <a:latin typeface="Aptos"/>
              </a:rPr>
              <a:t> – rezerwa terenowa przeznaczona pod inwestycje realizowane przez podmioty zewnętrzne;</a:t>
            </a:r>
            <a:endParaRPr b="0" lang="pl-PL" sz="1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 algn="ctr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pl-PL" sz="1600" strike="noStrike" u="none">
                <a:solidFill>
                  <a:srgbClr val="000000"/>
                </a:solidFill>
                <a:effectLst/>
                <a:uFillTx/>
                <a:latin typeface="Aptos"/>
              </a:rPr>
              <a:t>Etap VI </a:t>
            </a:r>
            <a:r>
              <a:rPr b="0" lang="pl-PL" sz="1600" strike="noStrike" u="none">
                <a:solidFill>
                  <a:srgbClr val="000000"/>
                </a:solidFill>
                <a:effectLst/>
                <a:uFillTx/>
                <a:latin typeface="Aptos"/>
              </a:rPr>
              <a:t>– rewitalizacja i adaptacja pod nowe funkcje szybu „Poniatowski” wraz</a:t>
            </a:r>
            <a:br>
              <a:rPr sz="1600"/>
            </a:br>
            <a:r>
              <a:rPr b="0" lang="pl-PL" sz="1600" strike="noStrike" u="none">
                <a:solidFill>
                  <a:srgbClr val="000000"/>
                </a:solidFill>
                <a:effectLst/>
                <a:uFillTx/>
                <a:latin typeface="Aptos"/>
              </a:rPr>
              <a:t>z zagospodarowaniem </a:t>
            </a:r>
            <a:r>
              <a:rPr b="0" lang="pl-PL" sz="1600" strike="noStrike" u="none">
                <a:solidFill>
                  <a:schemeClr val="dk1"/>
                </a:solidFill>
                <a:effectLst/>
                <a:uFillTx/>
                <a:latin typeface="Aptos"/>
                <a:ea typeface="Aptos"/>
              </a:rPr>
              <a:t>terenu wokół.</a:t>
            </a:r>
            <a:endParaRPr b="0" lang="pl-PL" sz="1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 algn="ctr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pl-PL" sz="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09" name="pole tekstowe 4"/>
          <p:cNvSpPr/>
          <p:nvPr/>
        </p:nvSpPr>
        <p:spPr>
          <a:xfrm>
            <a:off x="0" y="6577200"/>
            <a:ext cx="4860000" cy="273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0" lang="pl-PL" sz="1200" strike="noStrike" u="none">
                <a:solidFill>
                  <a:schemeClr val="lt1"/>
                </a:solidFill>
                <a:effectLst/>
                <a:uFillTx/>
                <a:latin typeface="Aptos"/>
              </a:rPr>
              <a:t>Wizualizacja: </a:t>
            </a:r>
            <a:r>
              <a:rPr b="0" lang="pl-PL" sz="1200" strike="noStrike" u="none">
                <a:solidFill>
                  <a:schemeClr val="lt1"/>
                </a:solidFill>
                <a:effectLst/>
                <a:uFillTx/>
                <a:latin typeface="Aptos"/>
                <a:ea typeface="Aptos"/>
              </a:rPr>
              <a:t>AMC – Andrzej M. Chołdzyński Sp. z o.o.  Sp. k.</a:t>
            </a:r>
            <a:endParaRPr b="0" lang="pl-PL" sz="1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1250">
        <p:wipe dir="r"/>
      </p:transition>
    </mc:Choice>
    <mc:Fallback>
      <p:transition spd="slow">
        <p:wipe dir="r"/>
      </p:transition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PlaceHolder 1"/>
          <p:cNvSpPr>
            <a:spLocks noGrp="1"/>
          </p:cNvSpPr>
          <p:nvPr>
            <p:ph type="title"/>
          </p:nvPr>
        </p:nvSpPr>
        <p:spPr>
          <a:xfrm>
            <a:off x="8157240" y="-478800"/>
            <a:ext cx="3368160" cy="1614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rmAutofit/>
          </a:bodyPr>
          <a:p>
            <a:pPr indent="0" algn="ctr" defTabSz="914400">
              <a:lnSpc>
                <a:spcPct val="90000"/>
              </a:lnSpc>
              <a:buNone/>
              <a:tabLst>
                <a:tab algn="l" pos="0"/>
              </a:tabLst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Aptos Display"/>
              </a:rPr>
              <a:t>Stan prac nad projektem</a:t>
            </a:r>
            <a:endParaRPr b="0" lang="pl-PL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111" name="Obraz 3" descr="Obraz zawierający stal, Belka, budynek, przemysł&#10;&#10;Zawartość wygenerowana przez sztuczną inteligencję może być niepoprawna."/>
          <p:cNvPicPr/>
          <p:nvPr/>
        </p:nvPicPr>
        <p:blipFill>
          <a:blip r:embed="rId1"/>
          <a:srcRect l="13902" t="0" r="5280" b="0"/>
          <a:stretch/>
        </p:blipFill>
        <p:spPr>
          <a:xfrm>
            <a:off x="0" y="0"/>
            <a:ext cx="7389000" cy="68569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12" name="Rectangle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>
            <a:off x="2880720" y="2347200"/>
            <a:ext cx="1629720" cy="7389360"/>
          </a:xfrm>
          <a:prstGeom prst="rect">
            <a:avLst/>
          </a:prstGeom>
          <a:gradFill rotWithShape="0">
            <a:gsLst>
              <a:gs pos="0">
                <a:srgbClr val="a02b93"/>
              </a:gs>
              <a:gs pos="47000">
                <a:srgbClr val="e97132">
                  <a:alpha val="0"/>
                </a:srgbClr>
              </a:gs>
            </a:gsLst>
            <a:lin ang="168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trike="noStrike" u="none">
              <a:solidFill>
                <a:schemeClr val="lt1"/>
              </a:solidFill>
              <a:effectLst/>
              <a:uFillTx/>
              <a:latin typeface="Aptos"/>
            </a:endParaRPr>
          </a:p>
        </p:txBody>
      </p:sp>
      <p:sp>
        <p:nvSpPr>
          <p:cNvPr id="113" name="Rectangle 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 flipV="1" rot="5400000">
            <a:off x="-1919520" y="1917720"/>
            <a:ext cx="6853320" cy="3015000"/>
          </a:xfrm>
          <a:prstGeom prst="rect">
            <a:avLst/>
          </a:prstGeom>
          <a:gradFill rotWithShape="0">
            <a:gsLst>
              <a:gs pos="0">
                <a:srgbClr val="a02b93"/>
              </a:gs>
              <a:gs pos="47000">
                <a:srgbClr val="e97132">
                  <a:alpha val="0"/>
                </a:srgbClr>
              </a:gs>
            </a:gsLst>
            <a:lin ang="20400000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r" defTabSz="914400">
              <a:lnSpc>
                <a:spcPct val="100000"/>
              </a:lnSpc>
            </a:pPr>
            <a:endParaRPr b="0" lang="en-US" sz="1800" strike="noStrike" u="none">
              <a:solidFill>
                <a:schemeClr val="lt1"/>
              </a:solidFill>
              <a:effectLst/>
              <a:uFillTx/>
              <a:latin typeface="Aptos"/>
            </a:endParaRPr>
          </a:p>
        </p:txBody>
      </p:sp>
      <p:sp>
        <p:nvSpPr>
          <p:cNvPr id="114" name="Rectangle 2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>
            <a:off x="4462920" y="4426200"/>
            <a:ext cx="2927520" cy="2431800"/>
          </a:xfrm>
          <a:prstGeom prst="rect">
            <a:avLst/>
          </a:prstGeom>
          <a:gradFill rotWithShape="0">
            <a:gsLst>
              <a:gs pos="49000">
                <a:srgbClr val="d86ecc">
                  <a:alpha val="0"/>
                </a:srgbClr>
              </a:gs>
              <a:gs pos="100000">
                <a:srgbClr val="e97132"/>
              </a:gs>
            </a:gsLst>
            <a:lin ang="13500000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r" defTabSz="914400">
              <a:lnSpc>
                <a:spcPct val="100000"/>
              </a:lnSpc>
            </a:pPr>
            <a:endParaRPr b="0" lang="en-US" sz="1800" strike="noStrike" u="none">
              <a:solidFill>
                <a:schemeClr val="lt1"/>
              </a:solidFill>
              <a:effectLst/>
              <a:uFillTx/>
              <a:latin typeface="Aptos"/>
            </a:endParaRPr>
          </a:p>
        </p:txBody>
      </p:sp>
      <p:sp>
        <p:nvSpPr>
          <p:cNvPr id="115" name="Symbol zastępczy zawartości 2"/>
          <p:cNvSpPr/>
          <p:nvPr/>
        </p:nvSpPr>
        <p:spPr>
          <a:xfrm>
            <a:off x="7380000" y="1136160"/>
            <a:ext cx="4812120" cy="5703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 anchorCtr="1">
            <a:normAutofit fontScale="85000" lnSpcReduction="19999"/>
          </a:bodyPr>
          <a:p>
            <a:pPr algn="ctr" defTabSz="914400">
              <a:lnSpc>
                <a:spcPct val="90000"/>
              </a:lnSpc>
              <a:spcBef>
                <a:spcPts val="992"/>
              </a:spcBef>
              <a:spcAft>
                <a:spcPts val="567"/>
              </a:spcAft>
              <a:tabLst>
                <a:tab algn="l" pos="0"/>
              </a:tabLst>
            </a:pPr>
            <a:r>
              <a:rPr b="0" lang="pl-PL" sz="18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Sporządzenie koncepcji zagospodarowania terenu wraz</a:t>
            </a:r>
            <a:r>
              <a:rPr b="0" lang="pl-PL" sz="1800" strike="noStrike" u="none">
                <a:solidFill>
                  <a:srgbClr val="000000"/>
                </a:solidFill>
                <a:effectLst/>
                <a:uFillTx/>
                <a:latin typeface="Aptos"/>
              </a:rPr>
              <a:t> </a:t>
            </a:r>
            <a:r>
              <a:rPr b="0" lang="pl-PL" sz="18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z inwentaryzacją i biznesplanem;</a:t>
            </a:r>
            <a:endParaRPr b="0" lang="pl-PL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  <a:spcBef>
                <a:spcPts val="850"/>
              </a:spcBef>
              <a:spcAft>
                <a:spcPts val="567"/>
              </a:spcAft>
              <a:tabLst>
                <a:tab algn="l" pos="0"/>
              </a:tabLst>
            </a:pPr>
            <a:r>
              <a:rPr b="0" lang="pl-PL" sz="18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Przejęcie terenów od Spółki Restrukturyzacji Kopalń – szyb Pułaski (ok. 10ha),</a:t>
            </a:r>
            <a:br>
              <a:rPr sz="1800"/>
            </a:br>
            <a:r>
              <a:rPr b="0" lang="pl-PL" sz="18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szyb Poniatowski (ok.0,6ha);</a:t>
            </a:r>
            <a:endParaRPr b="0" lang="pl-PL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 defTabSz="914400">
              <a:lnSpc>
                <a:spcPct val="90000"/>
              </a:lnSpc>
              <a:spcBef>
                <a:spcPts val="992"/>
              </a:spcBef>
              <a:spcAft>
                <a:spcPts val="567"/>
              </a:spcAft>
              <a:tabLst>
                <a:tab algn="l" pos="0"/>
              </a:tabLst>
            </a:pPr>
            <a:r>
              <a:rPr b="0" lang="pl-PL" sz="18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Współpraca z Śląskim Wojewódzkim Konserwatorem Zabytków</a:t>
            </a:r>
            <a:br>
              <a:rPr sz="1800"/>
            </a:br>
            <a:r>
              <a:rPr b="0" lang="pl-PL" sz="18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i Miejskim Konserwatorem Zabytków;</a:t>
            </a:r>
            <a:endParaRPr b="0" lang="pl-PL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 defTabSz="914400">
              <a:lnSpc>
                <a:spcPct val="90000"/>
              </a:lnSpc>
              <a:spcBef>
                <a:spcPts val="992"/>
              </a:spcBef>
              <a:spcAft>
                <a:spcPts val="567"/>
              </a:spcAft>
              <a:tabLst>
                <a:tab algn="l" pos="0"/>
              </a:tabLst>
            </a:pPr>
            <a:r>
              <a:rPr b="0" lang="pl-PL" sz="18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Przeprowadzenie badań gruntu i sporządzenie planu remediacji;</a:t>
            </a:r>
            <a:endParaRPr b="0" lang="pl-PL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 defTabSz="914400">
              <a:lnSpc>
                <a:spcPct val="90000"/>
              </a:lnSpc>
              <a:spcBef>
                <a:spcPts val="992"/>
              </a:spcBef>
              <a:spcAft>
                <a:spcPts val="567"/>
              </a:spcAft>
              <a:tabLst>
                <a:tab algn="l" pos="0"/>
              </a:tabLst>
            </a:pPr>
            <a:r>
              <a:rPr b="0" lang="pl-PL" sz="1800" strike="noStrike" u="none">
                <a:solidFill>
                  <a:srgbClr val="000000"/>
                </a:solidFill>
                <a:effectLst/>
                <a:uFillTx/>
                <a:latin typeface="Aptos"/>
              </a:rPr>
              <a:t>Podpisanie umowy Inhouse ze spółką kato.hub</a:t>
            </a:r>
            <a:r>
              <a:rPr b="0" lang="pl-PL" sz="18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;</a:t>
            </a:r>
            <a:endParaRPr b="0" lang="pl-PL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 defTabSz="914400">
              <a:lnSpc>
                <a:spcPct val="90000"/>
              </a:lnSpc>
              <a:spcBef>
                <a:spcPts val="992"/>
              </a:spcBef>
              <a:spcAft>
                <a:spcPts val="567"/>
              </a:spcAft>
              <a:tabLst>
                <a:tab algn="l" pos="0"/>
              </a:tabLst>
            </a:pPr>
            <a:r>
              <a:rPr b="0" lang="pl-PL" sz="1800" strike="noStrike" u="none">
                <a:solidFill>
                  <a:srgbClr val="000000"/>
                </a:solidFill>
                <a:effectLst/>
                <a:uFillTx/>
                <a:latin typeface="Aptos"/>
              </a:rPr>
              <a:t>Szeroko zakrojone na skalę międzynarodową działania promocyjne i konsultacyjne;</a:t>
            </a:r>
            <a:endParaRPr b="0" lang="pl-PL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 defTabSz="914400">
              <a:lnSpc>
                <a:spcPct val="90000"/>
              </a:lnSpc>
              <a:spcBef>
                <a:spcPts val="992"/>
              </a:spcBef>
              <a:spcAft>
                <a:spcPts val="567"/>
              </a:spcAft>
              <a:tabLst>
                <a:tab algn="l" pos="0"/>
              </a:tabLst>
            </a:pPr>
            <a:r>
              <a:rPr b="0" lang="pl-PL" sz="1800" strike="noStrike" u="none">
                <a:solidFill>
                  <a:srgbClr val="000000"/>
                </a:solidFill>
                <a:effectLst/>
                <a:uFillTx/>
                <a:latin typeface="Aptos"/>
              </a:rPr>
              <a:t>Rozpoczęcie przygotowania modelu funkcjonowania Hubu – platforma współpracy biznesu, uczelni i samorządu lokalnego;</a:t>
            </a:r>
            <a:endParaRPr b="0" lang="pl-PL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 defTabSz="914400">
              <a:lnSpc>
                <a:spcPct val="90000"/>
              </a:lnSpc>
              <a:spcBef>
                <a:spcPts val="992"/>
              </a:spcBef>
              <a:spcAft>
                <a:spcPts val="567"/>
              </a:spcAft>
              <a:tabLst>
                <a:tab algn="l" pos="0"/>
              </a:tabLst>
            </a:pPr>
            <a:r>
              <a:rPr b="0" lang="pl-PL" sz="18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Rozstrzygnięcie postępowania przetargowego</a:t>
            </a:r>
            <a:br>
              <a:rPr sz="1800"/>
            </a:br>
            <a:r>
              <a:rPr b="0" lang="pl-PL" sz="18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na kompleksowe wykonanie robót budowlanych</a:t>
            </a:r>
            <a:br>
              <a:rPr sz="1800"/>
            </a:br>
            <a:r>
              <a:rPr b="0" lang="pl-PL" sz="18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na podstawie opracowanej dokumentacji I etapu inwestycji; </a:t>
            </a:r>
            <a:endParaRPr b="0" lang="pl-PL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 defTabSz="914400">
              <a:lnSpc>
                <a:spcPct val="90000"/>
              </a:lnSpc>
              <a:spcBef>
                <a:spcPts val="992"/>
              </a:spcBef>
              <a:spcAft>
                <a:spcPts val="567"/>
              </a:spcAft>
              <a:tabLst>
                <a:tab algn="l" pos="0"/>
              </a:tabLst>
            </a:pPr>
            <a:r>
              <a:rPr b="0" lang="pl-PL" sz="1800" strike="noStrike" u="none">
                <a:solidFill>
                  <a:schemeClr val="dk1"/>
                </a:solidFill>
                <a:effectLst/>
                <a:uFillTx/>
                <a:latin typeface="Aptos"/>
              </a:rPr>
              <a:t>Zakończenie procesu notyfikacji pomocy publicznej z Komisją Europejską – </a:t>
            </a:r>
            <a:r>
              <a:rPr b="0" lang="pl-PL" sz="1800" strike="noStrike" u="none">
                <a:solidFill>
                  <a:srgbClr val="202020"/>
                </a:solidFill>
                <a:effectLst/>
                <a:uFillTx/>
                <a:latin typeface="Aptos"/>
              </a:rPr>
              <a:t>oczekiwanie na przedstawienie decyzji.</a:t>
            </a:r>
            <a:endParaRPr b="0" lang="pl-PL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1250">
        <p:wipe dir="r"/>
      </p:transition>
    </mc:Choice>
    <mc:Fallback>
      <p:transition spd="slow">
        <p:wipe dir="r"/>
      </p:transition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Obraz 11" descr="Obraz zawierający szkic, diagram, rysowanie, tekst&#10;&#10;Zawartość wygenerowana przez sztuczną inteligencję może być niepoprawna."/>
          <p:cNvPicPr/>
          <p:nvPr/>
        </p:nvPicPr>
        <p:blipFill>
          <a:blip r:embed="rId1"/>
          <a:stretch/>
        </p:blipFill>
        <p:spPr>
          <a:xfrm>
            <a:off x="0" y="523800"/>
            <a:ext cx="7440120" cy="61426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17" name="PlaceHolder 1"/>
          <p:cNvSpPr>
            <a:spLocks noGrp="1"/>
          </p:cNvSpPr>
          <p:nvPr>
            <p:ph type="title"/>
          </p:nvPr>
        </p:nvSpPr>
        <p:spPr>
          <a:xfrm>
            <a:off x="8079840" y="523800"/>
            <a:ext cx="3368160" cy="5468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rmAutofit/>
          </a:bodyPr>
          <a:p>
            <a:pPr indent="0" algn="ctr" defTabSz="914400">
              <a:lnSpc>
                <a:spcPct val="90000"/>
              </a:lnSpc>
              <a:buNone/>
              <a:tabLst>
                <a:tab algn="l" pos="0"/>
              </a:tabLst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Aptos Display"/>
              </a:rPr>
              <a:t>Etap I</a:t>
            </a:r>
            <a:endParaRPr b="0" lang="pl-PL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18" name="PlaceHolder 2"/>
          <p:cNvSpPr>
            <a:spLocks noGrp="1"/>
          </p:cNvSpPr>
          <p:nvPr>
            <p:ph/>
          </p:nvPr>
        </p:nvSpPr>
        <p:spPr>
          <a:xfrm>
            <a:off x="7629480" y="1213200"/>
            <a:ext cx="4268880" cy="56437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 fontScale="92500" lnSpcReduction="19999"/>
          </a:bodyPr>
          <a:p>
            <a:pPr indent="0" algn="ctr" defTabSz="914400">
              <a:lnSpc>
                <a:spcPct val="90000"/>
              </a:lnSpc>
              <a:spcBef>
                <a:spcPts val="1001"/>
              </a:spcBef>
              <a:spcAft>
                <a:spcPts val="799"/>
              </a:spcAft>
              <a:buNone/>
              <a:tabLst>
                <a:tab algn="l" pos="0"/>
              </a:tabLst>
            </a:pPr>
            <a:r>
              <a:rPr b="1" lang="pl-PL" sz="1700" strike="noStrike" u="none">
                <a:solidFill>
                  <a:schemeClr val="dk1"/>
                </a:solidFill>
                <a:effectLst/>
                <a:uFillTx/>
                <a:latin typeface="Aptos"/>
                <a:ea typeface="Aptos"/>
              </a:rPr>
              <a:t>Projektant: </a:t>
            </a:r>
            <a:r>
              <a:rPr b="0" lang="pl-PL" sz="1700" strike="noStrike" u="none">
                <a:solidFill>
                  <a:schemeClr val="dk1"/>
                </a:solidFill>
                <a:effectLst/>
                <a:uFillTx/>
                <a:latin typeface="Aptos"/>
                <a:ea typeface="Aptos"/>
              </a:rPr>
              <a:t>AMC – Andrzej M. Chołdzyński Sp. z o.o.  Sp. k.</a:t>
            </a:r>
            <a:endParaRPr b="0" lang="pl-PL" sz="17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 algn="ctr" defTabSz="914400">
              <a:lnSpc>
                <a:spcPct val="90000"/>
              </a:lnSpc>
              <a:spcBef>
                <a:spcPts val="1001"/>
              </a:spcBef>
              <a:spcAft>
                <a:spcPts val="799"/>
              </a:spcAft>
              <a:buNone/>
              <a:tabLst>
                <a:tab algn="l" pos="0"/>
              </a:tabLst>
            </a:pPr>
            <a:r>
              <a:rPr b="1" lang="pl-PL" sz="1700" strike="noStrike" u="none">
                <a:solidFill>
                  <a:schemeClr val="dk1"/>
                </a:solidFill>
                <a:effectLst/>
                <a:uFillTx/>
                <a:latin typeface="Aptos"/>
                <a:ea typeface="Aptos"/>
              </a:rPr>
              <a:t>Wykonawca: </a:t>
            </a:r>
            <a:r>
              <a:rPr b="0" lang="pl-PL" sz="1700" strike="noStrike" u="none">
                <a:solidFill>
                  <a:schemeClr val="dk1"/>
                </a:solidFill>
                <a:effectLst/>
                <a:uFillTx/>
                <a:latin typeface="Aptos"/>
                <a:ea typeface="Aptos"/>
              </a:rPr>
              <a:t>Strabag Sp. z o.o. </a:t>
            </a:r>
            <a:endParaRPr b="0" lang="pl-PL" sz="17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 algn="ctr" defTabSz="914400">
              <a:lnSpc>
                <a:spcPct val="90000"/>
              </a:lnSpc>
              <a:spcBef>
                <a:spcPts val="1001"/>
              </a:spcBef>
              <a:spcAft>
                <a:spcPts val="799"/>
              </a:spcAft>
              <a:buNone/>
              <a:tabLst>
                <a:tab algn="l" pos="0"/>
              </a:tabLst>
            </a:pPr>
            <a:r>
              <a:rPr b="1" lang="pl-PL" sz="1500" strike="noStrike" u="none">
                <a:solidFill>
                  <a:schemeClr val="dk1"/>
                </a:solidFill>
                <a:effectLst/>
                <a:uFillTx/>
                <a:latin typeface="Aptos"/>
                <a:ea typeface="Aptos"/>
              </a:rPr>
              <a:t>Powierzchnia zabudowy: </a:t>
            </a:r>
            <a:r>
              <a:rPr b="0" lang="pl-PL" sz="1500" strike="noStrike" u="none">
                <a:solidFill>
                  <a:schemeClr val="dk1"/>
                </a:solidFill>
                <a:effectLst/>
                <a:uFillTx/>
                <a:latin typeface="Aptos"/>
                <a:ea typeface="Aptos"/>
              </a:rPr>
              <a:t>17 446,20 m</a:t>
            </a:r>
            <a:r>
              <a:rPr b="0" lang="pl-PL" sz="1500" strike="noStrike" u="none" baseline="30000">
                <a:solidFill>
                  <a:schemeClr val="dk1"/>
                </a:solidFill>
                <a:effectLst/>
                <a:uFillTx/>
                <a:latin typeface="Aptos"/>
                <a:ea typeface="Aptos"/>
              </a:rPr>
              <a:t>2</a:t>
            </a:r>
            <a:endParaRPr b="0" lang="pl-PL" sz="15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 algn="ctr" defTabSz="914400">
              <a:lnSpc>
                <a:spcPct val="90000"/>
              </a:lnSpc>
              <a:spcBef>
                <a:spcPts val="1001"/>
              </a:spcBef>
              <a:spcAft>
                <a:spcPts val="799"/>
              </a:spcAft>
              <a:buNone/>
              <a:tabLst>
                <a:tab algn="l" pos="0"/>
              </a:tabLst>
            </a:pPr>
            <a:r>
              <a:rPr b="1" lang="pl-PL" sz="1500" strike="noStrike" u="none">
                <a:solidFill>
                  <a:schemeClr val="dk1"/>
                </a:solidFill>
                <a:effectLst/>
                <a:uFillTx/>
                <a:latin typeface="Aptos"/>
                <a:ea typeface="Aptos"/>
              </a:rPr>
              <a:t>Powierzchnia użytkowa: </a:t>
            </a:r>
            <a:r>
              <a:rPr b="0" lang="pl-PL" sz="1500" strike="noStrike" u="none">
                <a:solidFill>
                  <a:schemeClr val="dk1"/>
                </a:solidFill>
                <a:effectLst/>
                <a:uFillTx/>
                <a:latin typeface="Aptos"/>
                <a:ea typeface="Aptos"/>
              </a:rPr>
              <a:t>33 215,00 m</a:t>
            </a:r>
            <a:r>
              <a:rPr b="0" lang="pl-PL" sz="1500" strike="noStrike" u="none" baseline="30000">
                <a:solidFill>
                  <a:schemeClr val="dk1"/>
                </a:solidFill>
                <a:effectLst/>
                <a:uFillTx/>
                <a:latin typeface="Aptos"/>
                <a:ea typeface="Aptos"/>
              </a:rPr>
              <a:t>2</a:t>
            </a:r>
            <a:endParaRPr b="0" lang="pl-PL" sz="15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 algn="ctr" defTabSz="914400">
              <a:lnSpc>
                <a:spcPct val="90000"/>
              </a:lnSpc>
              <a:spcBef>
                <a:spcPts val="1001"/>
              </a:spcBef>
              <a:spcAft>
                <a:spcPts val="799"/>
              </a:spcAft>
              <a:buNone/>
              <a:tabLst>
                <a:tab algn="l" pos="0"/>
              </a:tabLst>
            </a:pPr>
            <a:endParaRPr b="0" lang="pl-PL" sz="17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 algn="ctr" defTabSz="914400">
              <a:lnSpc>
                <a:spcPct val="107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pl-PL" sz="1700" strike="noStrike" u="none">
                <a:solidFill>
                  <a:schemeClr val="dk1"/>
                </a:solidFill>
                <a:effectLst/>
                <a:uFillTx/>
                <a:latin typeface="Aptos"/>
                <a:ea typeface="Aptos"/>
              </a:rPr>
              <a:t>budynek nr 1 i 2 – powierzchnie biurowe;</a:t>
            </a:r>
            <a:endParaRPr b="0" lang="pl-PL" sz="17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 algn="ctr" defTabSz="914400">
              <a:lnSpc>
                <a:spcPct val="107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pl-PL" sz="1700" strike="noStrike" u="none">
                <a:solidFill>
                  <a:schemeClr val="dk1"/>
                </a:solidFill>
                <a:effectLst/>
                <a:uFillTx/>
                <a:latin typeface="Aptos"/>
                <a:ea typeface="Aptos"/>
              </a:rPr>
              <a:t>budynek nr 3 – powierzchnie biurowe;</a:t>
            </a:r>
            <a:endParaRPr b="0" lang="pl-PL" sz="17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 algn="ctr" defTabSz="914400">
              <a:lnSpc>
                <a:spcPct val="107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pl-PL" sz="1700" strike="noStrike" u="none">
                <a:solidFill>
                  <a:schemeClr val="dk1"/>
                </a:solidFill>
                <a:effectLst/>
                <a:uFillTx/>
                <a:latin typeface="Aptos"/>
                <a:ea typeface="Aptos"/>
              </a:rPr>
              <a:t>budynek nr 4 – funkcje wystawienniczo-eventowe oraz kawiarnia;</a:t>
            </a:r>
            <a:endParaRPr b="0" lang="pl-PL" sz="17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 algn="ctr" defTabSz="914400">
              <a:lnSpc>
                <a:spcPct val="107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pl-PL" sz="1700" strike="noStrike" u="none">
                <a:solidFill>
                  <a:schemeClr val="dk1"/>
                </a:solidFill>
                <a:effectLst/>
                <a:uFillTx/>
                <a:latin typeface="Aptos"/>
                <a:ea typeface="Aptos"/>
              </a:rPr>
              <a:t>budynek nr 5 – biura, laboratoria, centrum edukacyjne i restauracja;</a:t>
            </a:r>
            <a:endParaRPr b="0" lang="pl-PL" sz="17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 algn="ctr" defTabSz="914400">
              <a:lnSpc>
                <a:spcPct val="107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pl-PL" sz="1700" strike="noStrike" u="none">
                <a:solidFill>
                  <a:schemeClr val="dk1"/>
                </a:solidFill>
                <a:effectLst/>
                <a:uFillTx/>
                <a:latin typeface="Aptos"/>
                <a:ea typeface="Aptos"/>
              </a:rPr>
              <a:t>budynek nr 6 – powierzchnie biurowe;</a:t>
            </a:r>
            <a:endParaRPr b="0" lang="pl-PL" sz="17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 algn="ctr" defTabSz="914400">
              <a:lnSpc>
                <a:spcPct val="107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pl-PL" sz="1700" strike="noStrike" u="none">
                <a:solidFill>
                  <a:schemeClr val="dk1"/>
                </a:solidFill>
                <a:effectLst/>
                <a:uFillTx/>
                <a:latin typeface="Aptos"/>
                <a:ea typeface="Aptos"/>
              </a:rPr>
              <a:t>budynek nr 7 – archiwa, magazyny i biura;</a:t>
            </a:r>
            <a:endParaRPr b="0" lang="pl-PL" sz="17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 algn="ctr" defTabSz="914400">
              <a:lnSpc>
                <a:spcPct val="107000"/>
              </a:lnSpc>
              <a:spcBef>
                <a:spcPts val="1001"/>
              </a:spcBef>
              <a:spcAft>
                <a:spcPts val="799"/>
              </a:spcAft>
              <a:buNone/>
              <a:tabLst>
                <a:tab algn="l" pos="0"/>
              </a:tabLst>
            </a:pPr>
            <a:r>
              <a:rPr b="0" lang="pl-PL" sz="1700" strike="noStrike" u="none">
                <a:solidFill>
                  <a:schemeClr val="dk1"/>
                </a:solidFill>
                <a:effectLst/>
                <a:uFillTx/>
                <a:latin typeface="Aptos"/>
                <a:ea typeface="Aptos"/>
              </a:rPr>
              <a:t>budynek nr 8 – pomieszczenia ogólnodostępne, m.in. siłownia.</a:t>
            </a:r>
            <a:endParaRPr b="0" lang="pl-PL" sz="17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19" name="pole tekstowe 5"/>
          <p:cNvSpPr/>
          <p:nvPr/>
        </p:nvSpPr>
        <p:spPr>
          <a:xfrm>
            <a:off x="-188640" y="6519600"/>
            <a:ext cx="3968640" cy="334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0" lang="pl-PL" sz="1600" strike="noStrike" u="none">
                <a:solidFill>
                  <a:schemeClr val="dk1">
                    <a:lumMod val="85000"/>
                    <a:lumOff val="15000"/>
                  </a:schemeClr>
                </a:solidFill>
                <a:effectLst/>
                <a:uFillTx/>
                <a:latin typeface="Aptos"/>
              </a:rPr>
              <a:t>Źródło: Katowickie Inwestycje S.A.</a:t>
            </a:r>
            <a:endParaRPr b="0" lang="pl-PL" sz="1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1250">
        <p:wipe dir="r"/>
      </p:transition>
    </mc:Choice>
    <mc:Fallback>
      <p:transition spd="slow">
        <p:wipe dir="r"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 pitchFamily="0" charset="1"/>
        <a:ea typeface=""/>
        <a:cs typeface=""/>
      </a:majorFont>
      <a:minorFont>
        <a:latin typeface="Aptos" panose="0211000402020202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  <a:ln w="2540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12.xml><?xml version="1.0" encoding="utf-8"?>
<a:theme xmlns:a="http://schemas.openxmlformats.org/drawingml/2006/main" xmlns:r="http://schemas.openxmlformats.org/officeDocument/2006/relationships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4641</TotalTime>
  <Application>LibreOffice/25.2.3.2$Windows_X86_64 LibreOffice_project/bbb074479178df812d175f709636b368952c2ce3</Application>
  <AppVersion>15.0000</AppVersion>
  <Words>1043</Words>
  <Paragraphs>93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2024-03-28T07:09:39Z</dcterms:created>
  <dc:creator>Marcin Nowak</dc:creator>
  <dc:description/>
  <dc:language>pl-PL</dc:language>
  <cp:lastModifiedBy/>
  <cp:lastPrinted>2024-11-06T20:45:09Z</cp:lastPrinted>
  <dcterms:modified xsi:type="dcterms:W3CDTF">2025-05-29T12:47:43Z</dcterms:modified>
  <cp:revision>177</cp:revision>
  <dc:subject/>
  <dc:title>PowerPoint Presentation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MClips">
    <vt:i4>1</vt:i4>
  </property>
  <property fmtid="{D5CDD505-2E9C-101B-9397-08002B2CF9AE}" pid="3" name="Notes">
    <vt:i4>2</vt:i4>
  </property>
  <property fmtid="{D5CDD505-2E9C-101B-9397-08002B2CF9AE}" pid="4" name="PresentationFormat">
    <vt:lpwstr>Panoramiczny</vt:lpwstr>
  </property>
  <property fmtid="{D5CDD505-2E9C-101B-9397-08002B2CF9AE}" pid="5" name="Slides">
    <vt:i4>13</vt:i4>
  </property>
</Properties>
</file>